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1"/>
  </p:notesMasterIdLst>
  <p:handoutMasterIdLst>
    <p:handoutMasterId r:id="rId12"/>
  </p:handoutMasterIdLst>
  <p:sldIdLst>
    <p:sldId id="499" r:id="rId2"/>
    <p:sldId id="510" r:id="rId3"/>
    <p:sldId id="504" r:id="rId4"/>
    <p:sldId id="505" r:id="rId5"/>
    <p:sldId id="506" r:id="rId6"/>
    <p:sldId id="507" r:id="rId7"/>
    <p:sldId id="508" r:id="rId8"/>
    <p:sldId id="509" r:id="rId9"/>
    <p:sldId id="503" r:id="rId10"/>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4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fał Litner" initials="R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84E"/>
    <a:srgbClr val="A17967"/>
    <a:srgbClr val="5AA67E"/>
    <a:srgbClr val="003366"/>
    <a:srgbClr val="002A54"/>
    <a:srgbClr val="A50021"/>
    <a:srgbClr val="000066"/>
    <a:srgbClr val="000000"/>
    <a:srgbClr val="5F5F5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88294" autoAdjust="0"/>
  </p:normalViewPr>
  <p:slideViewPr>
    <p:cSldViewPr>
      <p:cViewPr>
        <p:scale>
          <a:sx n="100" d="100"/>
          <a:sy n="100" d="100"/>
        </p:scale>
        <p:origin x="-970" y="432"/>
      </p:cViewPr>
      <p:guideLst>
        <p:guide orient="horz" pos="2160"/>
        <p:guide pos="3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4" d="100"/>
          <a:sy n="94" d="100"/>
        </p:scale>
        <p:origin x="-351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orion\Publiki3\MIPR\Badania_i_analizy\!!Prowadzone_badania\2013-11%20%20DWD%202013%20Edukacja%20finansowa%20-%20ankieta%20na%20DBD%202013\podsumowanie.xls"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orion\Publiki3\MIPR\Badania_i_analizy\!!Prowadzone_badania\2013-11%20%20DWD%202013%20Edukacja%20finansowa%20-%20ankieta%20na%20DBD%202013\podsumowanie.xls"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orion\Publiki3\MIPR\Badania_i_analizy\!!Prowadzone_badania\2013-11%20%20DWD%202013%20Edukacja%20finansowa%20-%20ankieta%20na%20DBD%202013\podsumowanie.xls"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orion\Publiki3\MIPR\Badania_i_analizy\!!Prowadzone_badania\2013-11%20%20DWD%202013%20Edukacja%20finansowa%20-%20ankieta%20na%20DBD%202013\podsumowanie.xls"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orion\Publiki3\MIPR\Badania_i_analizy\!!Prowadzone_badania\2013-11%20%20DWD%202013%20Edukacja%20finansowa%20-%20ankieta%20na%20DBD%202013\podsumowanie.xls" TargetMode="External"/><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orion\Publiki3\MIPR\Badania_i_analizy\!!Prowadzone_badania\2013-11%20%20DWD%202013%20Edukacja%20finansowa%20-%20ankieta%20na%20DBD%202013\podsumowanie.xls" TargetMode="External"/><Relationship Id="rId1" Type="http://schemas.openxmlformats.org/officeDocument/2006/relationships/themeOverride" Target="../theme/themeOverride6.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763593317217625E-2"/>
          <c:y val="0.14714965732271582"/>
          <c:w val="0.94511385708101403"/>
          <c:h val="0.78244136592110303"/>
        </c:manualLayout>
      </c:layout>
      <c:barChart>
        <c:barDir val="col"/>
        <c:grouping val="clustered"/>
        <c:varyColors val="0"/>
        <c:ser>
          <c:idx val="0"/>
          <c:order val="0"/>
          <c:tx>
            <c:strRef>
              <c:f>Arkusz5!$C$41</c:f>
              <c:strCache>
                <c:ptCount val="1"/>
                <c:pt idx="0">
                  <c:v>Romania</c:v>
                </c:pt>
              </c:strCache>
            </c:strRef>
          </c:tx>
          <c:spPr>
            <a:solidFill>
              <a:schemeClr val="accent1"/>
            </a:solidFill>
            <a:ln>
              <a:noFill/>
            </a:ln>
            <a:effectLst/>
          </c:spPr>
          <c:invertIfNegative val="0"/>
          <c:dLbls>
            <c:dLbl>
              <c:idx val="0"/>
              <c:layout/>
              <c:tx>
                <c:rich>
                  <a:bodyPr/>
                  <a:lstStyle/>
                  <a:p>
                    <a:r>
                      <a:rPr lang="en-US" smtClean="0"/>
                      <a:t>42%</a:t>
                    </a:r>
                    <a:endParaRPr lang="en-US" dirty="0"/>
                  </a:p>
                </c:rich>
              </c:tx>
              <c:dLblPos val="outEnd"/>
              <c:showLegendKey val="0"/>
              <c:showVal val="1"/>
              <c:showCatName val="0"/>
              <c:showSerName val="0"/>
              <c:showPercent val="0"/>
              <c:showBubbleSize val="0"/>
            </c:dLbl>
            <c:dLbl>
              <c:idx val="1"/>
              <c:layout/>
              <c:tx>
                <c:rich>
                  <a:bodyPr/>
                  <a:lstStyle/>
                  <a:p>
                    <a:r>
                      <a:rPr lang="en-US" smtClean="0"/>
                      <a:t>57%</a:t>
                    </a:r>
                    <a:endParaRPr lang="en-US" dirty="0"/>
                  </a:p>
                </c:rich>
              </c:tx>
              <c:dLblPos val="outEnd"/>
              <c:showLegendKey val="0"/>
              <c:showVal val="1"/>
              <c:showCatName val="0"/>
              <c:showSerName val="0"/>
              <c:showPercent val="0"/>
              <c:showBubbleSize val="0"/>
            </c:dLbl>
            <c:dLbl>
              <c:idx val="2"/>
              <c:layout/>
              <c:tx>
                <c:rich>
                  <a:bodyPr/>
                  <a:lstStyle/>
                  <a:p>
                    <a:r>
                      <a:rPr lang="en-US" smtClean="0"/>
                      <a:t>1%</a:t>
                    </a:r>
                    <a:endParaRPr lang="en-US" dirty="0"/>
                  </a:p>
                </c:rich>
              </c:tx>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Arkusz5!$B$42:$B$44</c:f>
              <c:strCache>
                <c:ptCount val="3"/>
                <c:pt idx="0">
                  <c:v>Yes</c:v>
                </c:pt>
                <c:pt idx="1">
                  <c:v>No</c:v>
                </c:pt>
                <c:pt idx="2">
                  <c:v>Hard to say</c:v>
                </c:pt>
              </c:strCache>
            </c:strRef>
          </c:cat>
          <c:val>
            <c:numRef>
              <c:f>Arkusz5!$C$42:$C$44</c:f>
              <c:numCache>
                <c:formatCode>0.0%</c:formatCode>
                <c:ptCount val="3"/>
                <c:pt idx="0">
                  <c:v>0.41487053193266854</c:v>
                </c:pt>
                <c:pt idx="1">
                  <c:v>0.57044546088528658</c:v>
                </c:pt>
                <c:pt idx="2">
                  <c:v>1.4481272468827929E-2</c:v>
                </c:pt>
              </c:numCache>
            </c:numRef>
          </c:val>
        </c:ser>
        <c:ser>
          <c:idx val="1"/>
          <c:order val="1"/>
          <c:tx>
            <c:strRef>
              <c:f>Arkusz5!$D$41</c:f>
              <c:strCache>
                <c:ptCount val="1"/>
                <c:pt idx="0">
                  <c:v>Poland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Arkusz5!$B$42:$B$44</c:f>
              <c:strCache>
                <c:ptCount val="3"/>
                <c:pt idx="0">
                  <c:v>Yes</c:v>
                </c:pt>
                <c:pt idx="1">
                  <c:v>No</c:v>
                </c:pt>
                <c:pt idx="2">
                  <c:v>Hard to say</c:v>
                </c:pt>
              </c:strCache>
            </c:strRef>
          </c:cat>
          <c:val>
            <c:numRef>
              <c:f>Arkusz5!$D$42:$D$44</c:f>
              <c:numCache>
                <c:formatCode>0%</c:formatCode>
                <c:ptCount val="3"/>
                <c:pt idx="0">
                  <c:v>0.34881594534607296</c:v>
                </c:pt>
                <c:pt idx="1">
                  <c:v>0.63162496211124497</c:v>
                </c:pt>
                <c:pt idx="2">
                  <c:v>1.9559092542682031E-2</c:v>
                </c:pt>
              </c:numCache>
            </c:numRef>
          </c:val>
        </c:ser>
        <c:ser>
          <c:idx val="2"/>
          <c:order val="2"/>
          <c:tx>
            <c:strRef>
              <c:f>Arkusz5!$E$41</c:f>
              <c:strCache>
                <c:ptCount val="1"/>
                <c:pt idx="0">
                  <c:v>Czech Republic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Arkusz5!$B$42:$B$44</c:f>
              <c:strCache>
                <c:ptCount val="3"/>
                <c:pt idx="0">
                  <c:v>Yes</c:v>
                </c:pt>
                <c:pt idx="1">
                  <c:v>No</c:v>
                </c:pt>
                <c:pt idx="2">
                  <c:v>Hard to say</c:v>
                </c:pt>
              </c:strCache>
            </c:strRef>
          </c:cat>
          <c:val>
            <c:numRef>
              <c:f>Arkusz5!$E$42:$E$44</c:f>
              <c:numCache>
                <c:formatCode>0%</c:formatCode>
                <c:ptCount val="3"/>
                <c:pt idx="0">
                  <c:v>0.40157480314960631</c:v>
                </c:pt>
                <c:pt idx="1">
                  <c:v>0.59153543307086609</c:v>
                </c:pt>
                <c:pt idx="2">
                  <c:v>6.889763779527559E-3</c:v>
                </c:pt>
              </c:numCache>
            </c:numRef>
          </c:val>
        </c:ser>
        <c:ser>
          <c:idx val="3"/>
          <c:order val="3"/>
          <c:tx>
            <c:strRef>
              <c:f>Arkusz5!$F$41</c:f>
              <c:strCache>
                <c:ptCount val="1"/>
                <c:pt idx="0">
                  <c:v>Slovakia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Arkusz5!$B$42:$B$44</c:f>
              <c:strCache>
                <c:ptCount val="3"/>
                <c:pt idx="0">
                  <c:v>Yes</c:v>
                </c:pt>
                <c:pt idx="1">
                  <c:v>No</c:v>
                </c:pt>
                <c:pt idx="2">
                  <c:v>Hard to say</c:v>
                </c:pt>
              </c:strCache>
            </c:strRef>
          </c:cat>
          <c:val>
            <c:numRef>
              <c:f>Arkusz5!$F$42:$F$44</c:f>
              <c:numCache>
                <c:formatCode>0%</c:formatCode>
                <c:ptCount val="3"/>
                <c:pt idx="0">
                  <c:v>0.32445759368836291</c:v>
                </c:pt>
                <c:pt idx="1">
                  <c:v>0.65877712031558189</c:v>
                </c:pt>
                <c:pt idx="2">
                  <c:v>1.5779092702169626E-2</c:v>
                </c:pt>
              </c:numCache>
            </c:numRef>
          </c:val>
        </c:ser>
        <c:dLbls>
          <c:dLblPos val="outEnd"/>
          <c:showLegendKey val="0"/>
          <c:showVal val="1"/>
          <c:showCatName val="0"/>
          <c:showSerName val="0"/>
          <c:showPercent val="0"/>
          <c:showBubbleSize val="0"/>
        </c:dLbls>
        <c:gapWidth val="219"/>
        <c:overlap val="-27"/>
        <c:axId val="113592960"/>
        <c:axId val="113602944"/>
      </c:barChart>
      <c:catAx>
        <c:axId val="11359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ro-RO"/>
          </a:p>
        </c:txPr>
        <c:crossAx val="113602944"/>
        <c:crosses val="autoZero"/>
        <c:auto val="1"/>
        <c:lblAlgn val="ctr"/>
        <c:lblOffset val="100"/>
        <c:noMultiLvlLbl val="0"/>
      </c:catAx>
      <c:valAx>
        <c:axId val="113602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o-RO"/>
          </a:p>
        </c:txPr>
        <c:crossAx val="113592960"/>
        <c:crosses val="autoZero"/>
        <c:crossBetween val="between"/>
      </c:valAx>
      <c:spPr>
        <a:noFill/>
        <a:ln>
          <a:noFill/>
        </a:ln>
        <a:effectLst/>
      </c:spPr>
    </c:plotArea>
    <c:legend>
      <c:legendPos val="b"/>
      <c:layout>
        <c:manualLayout>
          <c:xMode val="edge"/>
          <c:yMode val="edge"/>
          <c:x val="0.23016946871803518"/>
          <c:y val="2.5812679614307749E-2"/>
          <c:w val="0.44691502189411897"/>
          <c:h val="6.836621372134313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sz="700"/>
      </a:pPr>
      <a:endParaRPr lang="ro-R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082420520515259E-2"/>
          <c:y val="0.13625199108398273"/>
          <c:w val="0.94037588137530304"/>
          <c:h val="0.75674286428317195"/>
        </c:manualLayout>
      </c:layout>
      <c:barChart>
        <c:barDir val="col"/>
        <c:grouping val="clustered"/>
        <c:varyColors val="0"/>
        <c:ser>
          <c:idx val="0"/>
          <c:order val="0"/>
          <c:tx>
            <c:strRef>
              <c:f>Arkusz6!$C$41</c:f>
              <c:strCache>
                <c:ptCount val="1"/>
                <c:pt idx="0">
                  <c:v>Romania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Arkusz6!$B$42:$B$44</c:f>
              <c:strCache>
                <c:ptCount val="3"/>
                <c:pt idx="0">
                  <c:v>Yes</c:v>
                </c:pt>
                <c:pt idx="1">
                  <c:v>No</c:v>
                </c:pt>
                <c:pt idx="2">
                  <c:v>Hard to say</c:v>
                </c:pt>
              </c:strCache>
            </c:strRef>
          </c:cat>
          <c:val>
            <c:numRef>
              <c:f>Arkusz6!$C$42:$C$44</c:f>
              <c:numCache>
                <c:formatCode>0%</c:formatCode>
                <c:ptCount val="3"/>
                <c:pt idx="0">
                  <c:v>0.89759815275560972</c:v>
                </c:pt>
                <c:pt idx="1">
                  <c:v>7.2374157381546136E-2</c:v>
                </c:pt>
                <c:pt idx="2">
                  <c:v>2.9824955149625933E-2</c:v>
                </c:pt>
              </c:numCache>
            </c:numRef>
          </c:val>
        </c:ser>
        <c:ser>
          <c:idx val="1"/>
          <c:order val="1"/>
          <c:tx>
            <c:strRef>
              <c:f>Arkusz6!$D$41</c:f>
              <c:strCache>
                <c:ptCount val="1"/>
                <c:pt idx="0">
                  <c:v>Poland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Arkusz6!$B$42:$B$44</c:f>
              <c:strCache>
                <c:ptCount val="3"/>
                <c:pt idx="0">
                  <c:v>Yes</c:v>
                </c:pt>
                <c:pt idx="1">
                  <c:v>No</c:v>
                </c:pt>
                <c:pt idx="2">
                  <c:v>Hard to say</c:v>
                </c:pt>
              </c:strCache>
            </c:strRef>
          </c:cat>
          <c:val>
            <c:numRef>
              <c:f>Arkusz6!$D$42:$D$44</c:f>
              <c:numCache>
                <c:formatCode>0%</c:formatCode>
                <c:ptCount val="3"/>
                <c:pt idx="0">
                  <c:v>0.92200509986066304</c:v>
                </c:pt>
                <c:pt idx="1">
                  <c:v>5.9580787745502385E-2</c:v>
                </c:pt>
                <c:pt idx="2">
                  <c:v>1.8414112393834611E-2</c:v>
                </c:pt>
              </c:numCache>
            </c:numRef>
          </c:val>
        </c:ser>
        <c:ser>
          <c:idx val="2"/>
          <c:order val="2"/>
          <c:tx>
            <c:strRef>
              <c:f>Arkusz6!$E$41</c:f>
              <c:strCache>
                <c:ptCount val="1"/>
                <c:pt idx="0">
                  <c:v>Czech Republic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Arkusz6!$B$42:$B$44</c:f>
              <c:strCache>
                <c:ptCount val="3"/>
                <c:pt idx="0">
                  <c:v>Yes</c:v>
                </c:pt>
                <c:pt idx="1">
                  <c:v>No</c:v>
                </c:pt>
                <c:pt idx="2">
                  <c:v>Hard to say</c:v>
                </c:pt>
              </c:strCache>
            </c:strRef>
          </c:cat>
          <c:val>
            <c:numRef>
              <c:f>Arkusz6!$E$42:$E$44</c:f>
              <c:numCache>
                <c:formatCode>0%</c:formatCode>
                <c:ptCount val="3"/>
                <c:pt idx="0">
                  <c:v>0.94783464566929132</c:v>
                </c:pt>
                <c:pt idx="1">
                  <c:v>5.0196850393700788E-2</c:v>
                </c:pt>
                <c:pt idx="2">
                  <c:v>1.968503937007874E-3</c:v>
                </c:pt>
              </c:numCache>
            </c:numRef>
          </c:val>
        </c:ser>
        <c:ser>
          <c:idx val="3"/>
          <c:order val="3"/>
          <c:tx>
            <c:strRef>
              <c:f>Arkusz6!$F$41</c:f>
              <c:strCache>
                <c:ptCount val="1"/>
                <c:pt idx="0">
                  <c:v>Slovakia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Arkusz6!$B$42:$B$44</c:f>
              <c:strCache>
                <c:ptCount val="3"/>
                <c:pt idx="0">
                  <c:v>Yes</c:v>
                </c:pt>
                <c:pt idx="1">
                  <c:v>No</c:v>
                </c:pt>
                <c:pt idx="2">
                  <c:v>Hard to say</c:v>
                </c:pt>
              </c:strCache>
            </c:strRef>
          </c:cat>
          <c:val>
            <c:numRef>
              <c:f>Arkusz6!$F$42:$F$44</c:f>
              <c:numCache>
                <c:formatCode>0%</c:formatCode>
                <c:ptCount val="3"/>
                <c:pt idx="0">
                  <c:v>0.87968441814595666</c:v>
                </c:pt>
                <c:pt idx="1">
                  <c:v>8.2840236686390539E-2</c:v>
                </c:pt>
                <c:pt idx="2">
                  <c:v>3.7475345167652857E-2</c:v>
                </c:pt>
              </c:numCache>
            </c:numRef>
          </c:val>
        </c:ser>
        <c:dLbls>
          <c:dLblPos val="outEnd"/>
          <c:showLegendKey val="0"/>
          <c:showVal val="1"/>
          <c:showCatName val="0"/>
          <c:showSerName val="0"/>
          <c:showPercent val="0"/>
          <c:showBubbleSize val="0"/>
        </c:dLbls>
        <c:gapWidth val="219"/>
        <c:overlap val="-27"/>
        <c:axId val="113674880"/>
        <c:axId val="113693056"/>
      </c:barChart>
      <c:catAx>
        <c:axId val="1136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ro-RO"/>
          </a:p>
        </c:txPr>
        <c:crossAx val="113693056"/>
        <c:crosses val="autoZero"/>
        <c:auto val="1"/>
        <c:lblAlgn val="ctr"/>
        <c:lblOffset val="100"/>
        <c:noMultiLvlLbl val="0"/>
      </c:catAx>
      <c:valAx>
        <c:axId val="11369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o-RO"/>
          </a:p>
        </c:txPr>
        <c:crossAx val="113674880"/>
        <c:crosses val="autoZero"/>
        <c:crossBetween val="between"/>
      </c:valAx>
      <c:spPr>
        <a:noFill/>
        <a:ln>
          <a:noFill/>
        </a:ln>
        <a:effectLst/>
      </c:spPr>
    </c:plotArea>
    <c:legend>
      <c:legendPos val="b"/>
      <c:layout>
        <c:manualLayout>
          <c:xMode val="edge"/>
          <c:yMode val="edge"/>
          <c:x val="0.29628075844100243"/>
          <c:y val="3.1333540330336925E-4"/>
          <c:w val="0.50969613480785347"/>
          <c:h val="5.794496151622780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sz="700"/>
      </a:pPr>
      <a:endParaRPr lang="ro-R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Arkusz1!$C$41</c:f>
              <c:strCache>
                <c:ptCount val="1"/>
                <c:pt idx="0">
                  <c:v>Romania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Arkusz1!$B$42:$B$47</c:f>
              <c:strCache>
                <c:ptCount val="6"/>
                <c:pt idx="0">
                  <c:v>How to manage home budget -how to spend wisely to make ends meet</c:v>
                </c:pt>
                <c:pt idx="1">
                  <c:v>When is it worth it to take a loan</c:v>
                </c:pt>
                <c:pt idx="2">
                  <c:v>How to analyze conditions and costs of a credit</c:v>
                </c:pt>
                <c:pt idx="3">
                  <c:v>How to understand financial contracts (e.g loans, insurances)</c:v>
                </c:pt>
                <c:pt idx="4">
                  <c:v>Where to find advice on home budget management</c:v>
                </c:pt>
                <c:pt idx="5">
                  <c:v>How to act when overdue payments/debts occur</c:v>
                </c:pt>
              </c:strCache>
            </c:strRef>
          </c:cat>
          <c:val>
            <c:numRef>
              <c:f>Arkusz1!$C$42:$C$47</c:f>
              <c:numCache>
                <c:formatCode>0%</c:formatCode>
                <c:ptCount val="6"/>
                <c:pt idx="0">
                  <c:v>0.52929228602244416</c:v>
                </c:pt>
                <c:pt idx="1">
                  <c:v>0.37494864266832928</c:v>
                </c:pt>
                <c:pt idx="2">
                  <c:v>0.29621589325436404</c:v>
                </c:pt>
                <c:pt idx="3">
                  <c:v>0.25845437533665838</c:v>
                </c:pt>
                <c:pt idx="4">
                  <c:v>0.26322256249376569</c:v>
                </c:pt>
                <c:pt idx="5">
                  <c:v>0.30672578113466337</c:v>
                </c:pt>
              </c:numCache>
            </c:numRef>
          </c:val>
        </c:ser>
        <c:ser>
          <c:idx val="1"/>
          <c:order val="1"/>
          <c:tx>
            <c:strRef>
              <c:f>Arkusz1!$D$41</c:f>
              <c:strCache>
                <c:ptCount val="1"/>
                <c:pt idx="0">
                  <c:v>Poland</c:v>
                </c:pt>
              </c:strCache>
            </c:strRef>
          </c:tx>
          <c:spPr>
            <a:solidFill>
              <a:schemeClr val="accent2"/>
            </a:solidFill>
            <a:ln>
              <a:noFill/>
            </a:ln>
            <a:effectLst/>
          </c:spPr>
          <c:invertIfNegative val="0"/>
          <c:dLbls>
            <c:dLbl>
              <c:idx val="4"/>
              <c:layout>
                <c:manualLayout>
                  <c:x val="-1.5204249336281759E-3"/>
                  <c:y val="-3.266097165619158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Arkusz1!$B$42:$B$47</c:f>
              <c:strCache>
                <c:ptCount val="6"/>
                <c:pt idx="0">
                  <c:v>How to manage home budget -how to spend wisely to make ends meet</c:v>
                </c:pt>
                <c:pt idx="1">
                  <c:v>When is it worth it to take a loan</c:v>
                </c:pt>
                <c:pt idx="2">
                  <c:v>How to analyze conditions and costs of a credit</c:v>
                </c:pt>
                <c:pt idx="3">
                  <c:v>How to understand financial contracts (e.g loans, insurances)</c:v>
                </c:pt>
                <c:pt idx="4">
                  <c:v>Where to find advice on home budget management</c:v>
                </c:pt>
                <c:pt idx="5">
                  <c:v>How to act when overdue payments/debts occur</c:v>
                </c:pt>
              </c:strCache>
            </c:strRef>
          </c:cat>
          <c:val>
            <c:numRef>
              <c:f>Arkusz1!$D$42:$D$47</c:f>
              <c:numCache>
                <c:formatCode>0%</c:formatCode>
                <c:ptCount val="6"/>
                <c:pt idx="0">
                  <c:v>0.57344532454789177</c:v>
                </c:pt>
                <c:pt idx="1">
                  <c:v>0.28208815667146037</c:v>
                </c:pt>
                <c:pt idx="2">
                  <c:v>0.24192070144969122</c:v>
                </c:pt>
                <c:pt idx="3">
                  <c:v>0.2616260040113807</c:v>
                </c:pt>
                <c:pt idx="4">
                  <c:v>0.30292077937970152</c:v>
                </c:pt>
                <c:pt idx="5">
                  <c:v>0.26692183469983854</c:v>
                </c:pt>
              </c:numCache>
            </c:numRef>
          </c:val>
        </c:ser>
        <c:ser>
          <c:idx val="2"/>
          <c:order val="2"/>
          <c:tx>
            <c:strRef>
              <c:f>Arkusz1!$E$41</c:f>
              <c:strCache>
                <c:ptCount val="1"/>
                <c:pt idx="0">
                  <c:v>Czech Republic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Arkusz1!$B$42:$B$47</c:f>
              <c:strCache>
                <c:ptCount val="6"/>
                <c:pt idx="0">
                  <c:v>How to manage home budget -how to spend wisely to make ends meet</c:v>
                </c:pt>
                <c:pt idx="1">
                  <c:v>When is it worth it to take a loan</c:v>
                </c:pt>
                <c:pt idx="2">
                  <c:v>How to analyze conditions and costs of a credit</c:v>
                </c:pt>
                <c:pt idx="3">
                  <c:v>How to understand financial contracts (e.g loans, insurances)</c:v>
                </c:pt>
                <c:pt idx="4">
                  <c:v>Where to find advice on home budget management</c:v>
                </c:pt>
                <c:pt idx="5">
                  <c:v>How to act when overdue payments/debts occur</c:v>
                </c:pt>
              </c:strCache>
            </c:strRef>
          </c:cat>
          <c:val>
            <c:numRef>
              <c:f>Arkusz1!$E$42:$E$47</c:f>
              <c:numCache>
                <c:formatCode>0%</c:formatCode>
                <c:ptCount val="6"/>
                <c:pt idx="0">
                  <c:v>0.44881889763779526</c:v>
                </c:pt>
                <c:pt idx="1">
                  <c:v>0.36023622047244097</c:v>
                </c:pt>
                <c:pt idx="2">
                  <c:v>0.24212598425196849</c:v>
                </c:pt>
                <c:pt idx="3">
                  <c:v>0.2283464566929134</c:v>
                </c:pt>
                <c:pt idx="4">
                  <c:v>0.2283464566929134</c:v>
                </c:pt>
                <c:pt idx="5">
                  <c:v>0.22539370078740156</c:v>
                </c:pt>
              </c:numCache>
            </c:numRef>
          </c:val>
        </c:ser>
        <c:ser>
          <c:idx val="3"/>
          <c:order val="3"/>
          <c:tx>
            <c:strRef>
              <c:f>Arkusz1!$F$41</c:f>
              <c:strCache>
                <c:ptCount val="1"/>
                <c:pt idx="0">
                  <c:v>Slovakia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Arkusz1!$B$42:$B$47</c:f>
              <c:strCache>
                <c:ptCount val="6"/>
                <c:pt idx="0">
                  <c:v>How to manage home budget -how to spend wisely to make ends meet</c:v>
                </c:pt>
                <c:pt idx="1">
                  <c:v>When is it worth it to take a loan</c:v>
                </c:pt>
                <c:pt idx="2">
                  <c:v>How to analyze conditions and costs of a credit</c:v>
                </c:pt>
                <c:pt idx="3">
                  <c:v>How to understand financial contracts (e.g loans, insurances)</c:v>
                </c:pt>
                <c:pt idx="4">
                  <c:v>Where to find advice on home budget management</c:v>
                </c:pt>
                <c:pt idx="5">
                  <c:v>How to act when overdue payments/debts occur</c:v>
                </c:pt>
              </c:strCache>
            </c:strRef>
          </c:cat>
          <c:val>
            <c:numRef>
              <c:f>Arkusz1!$F$42:$F$47</c:f>
              <c:numCache>
                <c:formatCode>0%</c:formatCode>
                <c:ptCount val="6"/>
                <c:pt idx="0">
                  <c:v>0.51380670611439838</c:v>
                </c:pt>
                <c:pt idx="1">
                  <c:v>0.38560157790927024</c:v>
                </c:pt>
                <c:pt idx="2">
                  <c:v>0.31952662721893493</c:v>
                </c:pt>
                <c:pt idx="3">
                  <c:v>0.27021696252465482</c:v>
                </c:pt>
                <c:pt idx="4">
                  <c:v>0.23175542406311636</c:v>
                </c:pt>
                <c:pt idx="5">
                  <c:v>0.30276134122287968</c:v>
                </c:pt>
              </c:numCache>
            </c:numRef>
          </c:val>
        </c:ser>
        <c:dLbls>
          <c:showLegendKey val="0"/>
          <c:showVal val="0"/>
          <c:showCatName val="0"/>
          <c:showSerName val="0"/>
          <c:showPercent val="0"/>
          <c:showBubbleSize val="0"/>
        </c:dLbls>
        <c:gapWidth val="219"/>
        <c:overlap val="-27"/>
        <c:axId val="110267008"/>
        <c:axId val="110281088"/>
      </c:barChart>
      <c:catAx>
        <c:axId val="1102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o-RO"/>
          </a:p>
        </c:txPr>
        <c:crossAx val="110281088"/>
        <c:crosses val="autoZero"/>
        <c:auto val="1"/>
        <c:lblAlgn val="ctr"/>
        <c:lblOffset val="100"/>
        <c:noMultiLvlLbl val="0"/>
      </c:catAx>
      <c:valAx>
        <c:axId val="110281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o-RO"/>
          </a:p>
        </c:txPr>
        <c:crossAx val="110267008"/>
        <c:crosses val="autoZero"/>
        <c:crossBetween val="between"/>
      </c:valAx>
      <c:spPr>
        <a:noFill/>
        <a:ln>
          <a:noFill/>
        </a:ln>
        <a:effectLst/>
      </c:spPr>
    </c:plotArea>
    <c:legend>
      <c:legendPos val="b"/>
      <c:layout>
        <c:manualLayout>
          <c:xMode val="edge"/>
          <c:yMode val="edge"/>
          <c:x val="0.274261791793249"/>
          <c:y val="5.4917752215352555E-2"/>
          <c:w val="0.43171077255783835"/>
          <c:h val="6.22000672012052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sz="700"/>
      </a:pPr>
      <a:endParaRPr lang="ro-R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094245566917683E-2"/>
          <c:y val="0.17188894736017885"/>
          <c:w val="0.94463658627302283"/>
          <c:h val="0.74521987355427599"/>
        </c:manualLayout>
      </c:layout>
      <c:barChart>
        <c:barDir val="col"/>
        <c:grouping val="clustered"/>
        <c:varyColors val="0"/>
        <c:ser>
          <c:idx val="0"/>
          <c:order val="0"/>
          <c:tx>
            <c:strRef>
              <c:f>Arkusz4!$B$42</c:f>
              <c:strCache>
                <c:ptCount val="1"/>
                <c:pt idx="0">
                  <c:v>Parents/Family/Caretakers</c:v>
                </c:pt>
              </c:strCache>
            </c:strRef>
          </c:tx>
          <c:spPr>
            <a:solidFill>
              <a:srgbClr val="5AA2AE">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Arkusz4!$C$41:$F$41</c:f>
              <c:strCache>
                <c:ptCount val="4"/>
                <c:pt idx="0">
                  <c:v>Romania</c:v>
                </c:pt>
                <c:pt idx="1">
                  <c:v>Poland</c:v>
                </c:pt>
                <c:pt idx="2">
                  <c:v>Czech Republic</c:v>
                </c:pt>
                <c:pt idx="3">
                  <c:v>Slovakia</c:v>
                </c:pt>
              </c:strCache>
            </c:strRef>
          </c:cat>
          <c:val>
            <c:numRef>
              <c:f>Arkusz4!$C$42:$F$42</c:f>
              <c:numCache>
                <c:formatCode>0%</c:formatCode>
                <c:ptCount val="4"/>
                <c:pt idx="0">
                  <c:v>0.48282392743142172</c:v>
                </c:pt>
                <c:pt idx="1">
                  <c:v>0.34460733479895345</c:v>
                </c:pt>
                <c:pt idx="2">
                  <c:v>0.54330708661417326</c:v>
                </c:pt>
                <c:pt idx="3">
                  <c:v>0.60256410256410253</c:v>
                </c:pt>
              </c:numCache>
            </c:numRef>
          </c:val>
        </c:ser>
        <c:ser>
          <c:idx val="1"/>
          <c:order val="1"/>
          <c:tx>
            <c:strRef>
              <c:f>Arkusz4!$B$43</c:f>
              <c:strCache>
                <c:ptCount val="1"/>
                <c:pt idx="0">
                  <c:v>Kindergarten</c:v>
                </c:pt>
              </c:strCache>
            </c:strRef>
          </c:tx>
          <c:spPr>
            <a:solidFill>
              <a:srgbClr val="242852">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Arkusz4!$C$41:$F$41</c:f>
              <c:strCache>
                <c:ptCount val="4"/>
                <c:pt idx="0">
                  <c:v>Romania</c:v>
                </c:pt>
                <c:pt idx="1">
                  <c:v>Poland</c:v>
                </c:pt>
                <c:pt idx="2">
                  <c:v>Czech Republic</c:v>
                </c:pt>
                <c:pt idx="3">
                  <c:v>Slovakia</c:v>
                </c:pt>
              </c:strCache>
            </c:strRef>
          </c:cat>
          <c:val>
            <c:numRef>
              <c:f>Arkusz4!$C$43:$F$43</c:f>
              <c:numCache>
                <c:formatCode>0%</c:formatCode>
                <c:ptCount val="4"/>
                <c:pt idx="0">
                  <c:v>0.15950623168329173</c:v>
                </c:pt>
                <c:pt idx="1">
                  <c:v>0.10467432360766207</c:v>
                </c:pt>
                <c:pt idx="2">
                  <c:v>3.1496062992125984E-2</c:v>
                </c:pt>
                <c:pt idx="3">
                  <c:v>7.0019723865877709E-2</c:v>
                </c:pt>
              </c:numCache>
            </c:numRef>
          </c:val>
        </c:ser>
        <c:ser>
          <c:idx val="2"/>
          <c:order val="2"/>
          <c:tx>
            <c:strRef>
              <c:f>Arkusz4!$B$44</c:f>
              <c:strCache>
                <c:ptCount val="1"/>
                <c:pt idx="0">
                  <c:v>School (primary/ gymnasium)</c:v>
                </c:pt>
              </c:strCache>
            </c:strRef>
          </c:tx>
          <c:spPr>
            <a:solidFill>
              <a:srgbClr val="5AA2AE">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Arkusz4!$C$41:$F$41</c:f>
              <c:strCache>
                <c:ptCount val="4"/>
                <c:pt idx="0">
                  <c:v>Romania</c:v>
                </c:pt>
                <c:pt idx="1">
                  <c:v>Poland</c:v>
                </c:pt>
                <c:pt idx="2">
                  <c:v>Czech Republic</c:v>
                </c:pt>
                <c:pt idx="3">
                  <c:v>Slovakia</c:v>
                </c:pt>
              </c:strCache>
            </c:strRef>
          </c:cat>
          <c:val>
            <c:numRef>
              <c:f>Arkusz4!$C$44:$F$44</c:f>
              <c:numCache>
                <c:formatCode>0%</c:formatCode>
                <c:ptCount val="4"/>
                <c:pt idx="0">
                  <c:v>0.44029876698254372</c:v>
                </c:pt>
                <c:pt idx="1">
                  <c:v>0.56093362292137039</c:v>
                </c:pt>
                <c:pt idx="2">
                  <c:v>0.54921259842519687</c:v>
                </c:pt>
                <c:pt idx="3">
                  <c:v>0.43293885601577908</c:v>
                </c:pt>
              </c:numCache>
            </c:numRef>
          </c:val>
        </c:ser>
        <c:ser>
          <c:idx val="3"/>
          <c:order val="3"/>
          <c:tx>
            <c:strRef>
              <c:f>Arkusz4!$B$45</c:f>
              <c:strCache>
                <c:ptCount val="1"/>
                <c:pt idx="0">
                  <c:v>School of higher education</c:v>
                </c:pt>
              </c:strCache>
            </c:strRef>
          </c:tx>
          <c:spPr>
            <a:solidFill>
              <a:srgbClr val="5AA6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Arkusz4!$C$41:$F$41</c:f>
              <c:strCache>
                <c:ptCount val="4"/>
                <c:pt idx="0">
                  <c:v>Romania</c:v>
                </c:pt>
                <c:pt idx="1">
                  <c:v>Poland</c:v>
                </c:pt>
                <c:pt idx="2">
                  <c:v>Czech Republic</c:v>
                </c:pt>
                <c:pt idx="3">
                  <c:v>Slovakia</c:v>
                </c:pt>
              </c:strCache>
            </c:strRef>
          </c:cat>
          <c:val>
            <c:numRef>
              <c:f>Arkusz4!$C$45:$F$45</c:f>
              <c:numCache>
                <c:formatCode>0%</c:formatCode>
                <c:ptCount val="4"/>
                <c:pt idx="0">
                  <c:v>0.62714880470074819</c:v>
                </c:pt>
                <c:pt idx="1">
                  <c:v>0.28448127698256614</c:v>
                </c:pt>
                <c:pt idx="2">
                  <c:v>0.14271653543307086</c:v>
                </c:pt>
                <c:pt idx="3">
                  <c:v>0.64891518737672582</c:v>
                </c:pt>
              </c:numCache>
            </c:numRef>
          </c:val>
        </c:ser>
        <c:ser>
          <c:idx val="4"/>
          <c:order val="4"/>
          <c:tx>
            <c:strRef>
              <c:f>Arkusz4!$B$46</c:f>
              <c:strCache>
                <c:ptCount val="1"/>
                <c:pt idx="0">
                  <c:v>Banks and other financial institutions</c:v>
                </c:pt>
              </c:strCache>
            </c:strRef>
          </c:tx>
          <c:spPr>
            <a:solidFill>
              <a:srgbClr val="A179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Arkusz4!$C$41:$F$41</c:f>
              <c:strCache>
                <c:ptCount val="4"/>
                <c:pt idx="0">
                  <c:v>Romania</c:v>
                </c:pt>
                <c:pt idx="1">
                  <c:v>Poland</c:v>
                </c:pt>
                <c:pt idx="2">
                  <c:v>Czech Republic</c:v>
                </c:pt>
                <c:pt idx="3">
                  <c:v>Slovakia</c:v>
                </c:pt>
              </c:strCache>
            </c:strRef>
          </c:cat>
          <c:val>
            <c:numRef>
              <c:f>Arkusz4!$C$46:$F$46</c:f>
              <c:numCache>
                <c:formatCode>0%</c:formatCode>
                <c:ptCount val="4"/>
                <c:pt idx="0">
                  <c:v>0.50922356399002455</c:v>
                </c:pt>
                <c:pt idx="1">
                  <c:v>0.30708347992085255</c:v>
                </c:pt>
                <c:pt idx="2">
                  <c:v>0.17716535433070865</c:v>
                </c:pt>
                <c:pt idx="3">
                  <c:v>0.44970414201183434</c:v>
                </c:pt>
              </c:numCache>
            </c:numRef>
          </c:val>
        </c:ser>
        <c:ser>
          <c:idx val="5"/>
          <c:order val="5"/>
          <c:tx>
            <c:strRef>
              <c:f>Arkusz4!$B$47</c:f>
              <c:strCache>
                <c:ptCount val="1"/>
                <c:pt idx="0">
                  <c:v>Debt management companies (e.g. KRUK)</c:v>
                </c:pt>
              </c:strCache>
            </c:strRef>
          </c:tx>
          <c:spPr>
            <a:solidFill>
              <a:srgbClr val="E2B8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Arkusz4!$C$41:$F$41</c:f>
              <c:strCache>
                <c:ptCount val="4"/>
                <c:pt idx="0">
                  <c:v>Romania</c:v>
                </c:pt>
                <c:pt idx="1">
                  <c:v>Poland</c:v>
                </c:pt>
                <c:pt idx="2">
                  <c:v>Czech Republic</c:v>
                </c:pt>
                <c:pt idx="3">
                  <c:v>Slovakia</c:v>
                </c:pt>
              </c:strCache>
            </c:strRef>
          </c:cat>
          <c:val>
            <c:numRef>
              <c:f>Arkusz4!$C$47:$F$47</c:f>
              <c:numCache>
                <c:formatCode>0%</c:formatCode>
                <c:ptCount val="4"/>
                <c:pt idx="0">
                  <c:v>0.18593409965087274</c:v>
                </c:pt>
                <c:pt idx="1">
                  <c:v>0.14838328928982764</c:v>
                </c:pt>
                <c:pt idx="2">
                  <c:v>3.5433070866141732E-2</c:v>
                </c:pt>
                <c:pt idx="3">
                  <c:v>0.20512820512820512</c:v>
                </c:pt>
              </c:numCache>
            </c:numRef>
          </c:val>
        </c:ser>
        <c:dLbls>
          <c:dLblPos val="outEnd"/>
          <c:showLegendKey val="0"/>
          <c:showVal val="1"/>
          <c:showCatName val="0"/>
          <c:showSerName val="0"/>
          <c:showPercent val="0"/>
          <c:showBubbleSize val="0"/>
        </c:dLbls>
        <c:gapWidth val="219"/>
        <c:overlap val="-27"/>
        <c:axId val="110421120"/>
        <c:axId val="110422656"/>
      </c:barChart>
      <c:catAx>
        <c:axId val="1104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ro-RO"/>
          </a:p>
        </c:txPr>
        <c:crossAx val="110422656"/>
        <c:crosses val="autoZero"/>
        <c:auto val="1"/>
        <c:lblAlgn val="ctr"/>
        <c:lblOffset val="100"/>
        <c:noMultiLvlLbl val="0"/>
      </c:catAx>
      <c:valAx>
        <c:axId val="110422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o-RO"/>
          </a:p>
        </c:txPr>
        <c:crossAx val="110421120"/>
        <c:crosses val="autoZero"/>
        <c:crossBetween val="between"/>
      </c:valAx>
      <c:spPr>
        <a:noFill/>
        <a:ln>
          <a:noFill/>
        </a:ln>
        <a:effectLst/>
      </c:spPr>
    </c:plotArea>
    <c:legend>
      <c:legendPos val="b"/>
      <c:layout>
        <c:manualLayout>
          <c:xMode val="edge"/>
          <c:yMode val="edge"/>
          <c:x val="2.4896509083531779E-2"/>
          <c:y val="1.7637563224295619E-2"/>
          <c:w val="0.96896890683643855"/>
          <c:h val="0.141081862116330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sz="700"/>
      </a:pPr>
      <a:endParaRPr lang="ro-R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32909063512376E-2"/>
          <c:y val="0.14213528428814032"/>
          <c:w val="0.94076882603717926"/>
          <c:h val="0.73333796244861682"/>
        </c:manualLayout>
      </c:layout>
      <c:barChart>
        <c:barDir val="col"/>
        <c:grouping val="clustered"/>
        <c:varyColors val="0"/>
        <c:ser>
          <c:idx val="0"/>
          <c:order val="0"/>
          <c:tx>
            <c:strRef>
              <c:f>Arkusz8!$C$41</c:f>
              <c:strCache>
                <c:ptCount val="1"/>
                <c:pt idx="0">
                  <c:v>Romania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Arkusz8!$B$42:$B$48</c:f>
              <c:strCache>
                <c:ptCount val="7"/>
                <c:pt idx="0">
                  <c:v>I give him pocket money to use at he wishes</c:v>
                </c:pt>
                <c:pt idx="1">
                  <c:v>I give money for household chores</c:v>
                </c:pt>
                <c:pt idx="2">
                  <c:v>Turn on children in the process of budgeting, such as the school supplies</c:v>
                </c:pt>
                <c:pt idx="3">
                  <c:v>I reward for good grades</c:v>
                </c:pt>
                <c:pt idx="4">
                  <c:v>I give money every time my child asks for them</c:v>
                </c:pt>
                <c:pt idx="5">
                  <c:v>I deposit money with the thought of the childs future</c:v>
                </c:pt>
                <c:pt idx="6">
                  <c:v>Do not give my child any money, I pay for all</c:v>
                </c:pt>
              </c:strCache>
            </c:strRef>
          </c:cat>
          <c:val>
            <c:numRef>
              <c:f>Arkusz8!$C$42:$C$48</c:f>
              <c:numCache>
                <c:formatCode>0%</c:formatCode>
                <c:ptCount val="7"/>
                <c:pt idx="0">
                  <c:v>0.15224455476309226</c:v>
                </c:pt>
                <c:pt idx="1">
                  <c:v>0.12463175012468826</c:v>
                </c:pt>
                <c:pt idx="2">
                  <c:v>0.11819716667082292</c:v>
                </c:pt>
                <c:pt idx="3">
                  <c:v>4.998547877805487E-2</c:v>
                </c:pt>
                <c:pt idx="4">
                  <c:v>4.226033927680798E-2</c:v>
                </c:pt>
                <c:pt idx="5">
                  <c:v>0.29814192485037411</c:v>
                </c:pt>
                <c:pt idx="6">
                  <c:v>0.21433605082294263</c:v>
                </c:pt>
              </c:numCache>
            </c:numRef>
          </c:val>
        </c:ser>
        <c:ser>
          <c:idx val="1"/>
          <c:order val="1"/>
          <c:tx>
            <c:strRef>
              <c:f>Arkusz8!$D$41</c:f>
              <c:strCache>
                <c:ptCount val="1"/>
                <c:pt idx="0">
                  <c:v>Poland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Arkusz8!$B$42:$B$48</c:f>
              <c:strCache>
                <c:ptCount val="7"/>
                <c:pt idx="0">
                  <c:v>I give him pocket money to use at he wishes</c:v>
                </c:pt>
                <c:pt idx="1">
                  <c:v>I give money for household chores</c:v>
                </c:pt>
                <c:pt idx="2">
                  <c:v>Turn on children in the process of budgeting, such as the school supplies</c:v>
                </c:pt>
                <c:pt idx="3">
                  <c:v>I reward for good grades</c:v>
                </c:pt>
                <c:pt idx="4">
                  <c:v>I give money every time my child asks for them</c:v>
                </c:pt>
                <c:pt idx="5">
                  <c:v>I deposit money with the thought of the childs future</c:v>
                </c:pt>
                <c:pt idx="6">
                  <c:v>Do not give my child any money, I pay for all</c:v>
                </c:pt>
              </c:strCache>
            </c:strRef>
          </c:cat>
          <c:val>
            <c:numRef>
              <c:f>Arkusz8!$D$42:$D$48</c:f>
              <c:numCache>
                <c:formatCode>0%</c:formatCode>
                <c:ptCount val="7"/>
                <c:pt idx="0">
                  <c:v>0.64102446333318053</c:v>
                </c:pt>
                <c:pt idx="1">
                  <c:v>0.23990838118808963</c:v>
                </c:pt>
                <c:pt idx="2">
                  <c:v>0.49128719386733499</c:v>
                </c:pt>
                <c:pt idx="3">
                  <c:v>0.26468424440895177</c:v>
                </c:pt>
                <c:pt idx="4">
                  <c:v>0.10946646423064027</c:v>
                </c:pt>
                <c:pt idx="5">
                  <c:v>7.0329289142807602E-2</c:v>
                </c:pt>
                <c:pt idx="6">
                  <c:v>0.36441867737442829</c:v>
                </c:pt>
              </c:numCache>
            </c:numRef>
          </c:val>
        </c:ser>
        <c:ser>
          <c:idx val="2"/>
          <c:order val="2"/>
          <c:tx>
            <c:strRef>
              <c:f>Arkusz8!$E$41</c:f>
              <c:strCache>
                <c:ptCount val="1"/>
                <c:pt idx="0">
                  <c:v>Czech Republic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Arkusz8!$B$42:$B$48</c:f>
              <c:strCache>
                <c:ptCount val="7"/>
                <c:pt idx="0">
                  <c:v>I give him pocket money to use at he wishes</c:v>
                </c:pt>
                <c:pt idx="1">
                  <c:v>I give money for household chores</c:v>
                </c:pt>
                <c:pt idx="2">
                  <c:v>Turn on children in the process of budgeting, such as the school supplies</c:v>
                </c:pt>
                <c:pt idx="3">
                  <c:v>I reward for good grades</c:v>
                </c:pt>
                <c:pt idx="4">
                  <c:v>I give money every time my child asks for them</c:v>
                </c:pt>
                <c:pt idx="5">
                  <c:v>I deposit money with the thought of the childs future</c:v>
                </c:pt>
                <c:pt idx="6">
                  <c:v>Do not give my child any money, I pay for all</c:v>
                </c:pt>
              </c:strCache>
            </c:strRef>
          </c:cat>
          <c:val>
            <c:numRef>
              <c:f>Arkusz8!$E$42:$E$48</c:f>
              <c:numCache>
                <c:formatCode>0%</c:formatCode>
                <c:ptCount val="7"/>
                <c:pt idx="0">
                  <c:v>0.75393700787401574</c:v>
                </c:pt>
                <c:pt idx="1">
                  <c:v>0.39074803149606302</c:v>
                </c:pt>
                <c:pt idx="2">
                  <c:v>0.96555118110236215</c:v>
                </c:pt>
                <c:pt idx="3">
                  <c:v>0.37007874015748032</c:v>
                </c:pt>
                <c:pt idx="4">
                  <c:v>6.6929133858267723E-2</c:v>
                </c:pt>
                <c:pt idx="5">
                  <c:v>0.62204724409448819</c:v>
                </c:pt>
                <c:pt idx="6">
                  <c:v>0.18405511811023623</c:v>
                </c:pt>
              </c:numCache>
            </c:numRef>
          </c:val>
        </c:ser>
        <c:ser>
          <c:idx val="3"/>
          <c:order val="3"/>
          <c:tx>
            <c:strRef>
              <c:f>Arkusz8!$F$41</c:f>
              <c:strCache>
                <c:ptCount val="1"/>
                <c:pt idx="0">
                  <c:v>Slovakia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Arkusz8!$B$42:$B$48</c:f>
              <c:strCache>
                <c:ptCount val="7"/>
                <c:pt idx="0">
                  <c:v>I give him pocket money to use at he wishes</c:v>
                </c:pt>
                <c:pt idx="1">
                  <c:v>I give money for household chores</c:v>
                </c:pt>
                <c:pt idx="2">
                  <c:v>Turn on children in the process of budgeting, such as the school supplies</c:v>
                </c:pt>
                <c:pt idx="3">
                  <c:v>I reward for good grades</c:v>
                </c:pt>
                <c:pt idx="4">
                  <c:v>I give money every time my child asks for them</c:v>
                </c:pt>
                <c:pt idx="5">
                  <c:v>I deposit money with the thought of the childs future</c:v>
                </c:pt>
                <c:pt idx="6">
                  <c:v>Do not give my child any money, I pay for all</c:v>
                </c:pt>
              </c:strCache>
            </c:strRef>
          </c:cat>
          <c:val>
            <c:numRef>
              <c:f>Arkusz8!$F$42:$F$48</c:f>
              <c:numCache>
                <c:formatCode>0%</c:formatCode>
                <c:ptCount val="7"/>
                <c:pt idx="0">
                  <c:v>0.68639053254437865</c:v>
                </c:pt>
                <c:pt idx="1">
                  <c:v>0.34911242603550297</c:v>
                </c:pt>
                <c:pt idx="2">
                  <c:v>0.93195266272189348</c:v>
                </c:pt>
                <c:pt idx="3">
                  <c:v>0.33826429980276135</c:v>
                </c:pt>
                <c:pt idx="4">
                  <c:v>0.15187376725838264</c:v>
                </c:pt>
                <c:pt idx="5">
                  <c:v>0.57199211045364895</c:v>
                </c:pt>
                <c:pt idx="6">
                  <c:v>0.26134122287968442</c:v>
                </c:pt>
              </c:numCache>
            </c:numRef>
          </c:val>
        </c:ser>
        <c:dLbls>
          <c:dLblPos val="outEnd"/>
          <c:showLegendKey val="0"/>
          <c:showVal val="1"/>
          <c:showCatName val="0"/>
          <c:showSerName val="0"/>
          <c:showPercent val="0"/>
          <c:showBubbleSize val="0"/>
        </c:dLbls>
        <c:gapWidth val="219"/>
        <c:overlap val="-27"/>
        <c:axId val="114967680"/>
        <c:axId val="114969216"/>
      </c:barChart>
      <c:catAx>
        <c:axId val="11496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o-RO"/>
          </a:p>
        </c:txPr>
        <c:crossAx val="114969216"/>
        <c:crosses val="autoZero"/>
        <c:auto val="1"/>
        <c:lblAlgn val="ctr"/>
        <c:lblOffset val="100"/>
        <c:noMultiLvlLbl val="0"/>
      </c:catAx>
      <c:valAx>
        <c:axId val="114969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o-RO"/>
          </a:p>
        </c:txPr>
        <c:crossAx val="114967680"/>
        <c:crosses val="autoZero"/>
        <c:crossBetween val="between"/>
      </c:valAx>
      <c:spPr>
        <a:noFill/>
        <a:ln>
          <a:noFill/>
        </a:ln>
        <a:effectLst/>
      </c:spPr>
    </c:plotArea>
    <c:legend>
      <c:legendPos val="b"/>
      <c:layout>
        <c:manualLayout>
          <c:xMode val="edge"/>
          <c:yMode val="edge"/>
          <c:x val="0.25430087523735934"/>
          <c:y val="2.2289190089990002E-2"/>
          <c:w val="0.39814648283549292"/>
          <c:h val="6.945231708948437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sz="700"/>
      </a:pPr>
      <a:endParaRPr lang="ro-R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998634096992296E-2"/>
          <c:y val="7.4617777511900393E-2"/>
          <c:w val="0.94604412433977725"/>
          <c:h val="0.64918080683342871"/>
        </c:manualLayout>
      </c:layout>
      <c:barChart>
        <c:barDir val="col"/>
        <c:grouping val="clustered"/>
        <c:varyColors val="0"/>
        <c:ser>
          <c:idx val="0"/>
          <c:order val="0"/>
          <c:tx>
            <c:strRef>
              <c:f>Arkusz9!$C$41</c:f>
              <c:strCache>
                <c:ptCount val="1"/>
                <c:pt idx="0">
                  <c:v>Romania</c:v>
                </c:pt>
              </c:strCache>
            </c:strRef>
          </c:tx>
          <c:spPr>
            <a:solidFill>
              <a:schemeClr val="accent1"/>
            </a:solidFill>
            <a:ln>
              <a:noFill/>
            </a:ln>
            <a:effectLst/>
          </c:spPr>
          <c:invertIfNegative val="0"/>
          <c:dLbls>
            <c:dLbl>
              <c:idx val="2"/>
              <c:layout>
                <c:manualLayout>
                  <c:x val="-1.4946551954038059E-3"/>
                  <c:y val="1.6958585798159179E-2"/>
                </c:manualLayout>
              </c:layout>
              <c:dLblPos val="outEnd"/>
              <c:showLegendKey val="0"/>
              <c:showVal val="1"/>
              <c:showCatName val="0"/>
              <c:showSerName val="0"/>
              <c:showPercent val="0"/>
              <c:showBubbleSize val="0"/>
            </c:dLbl>
            <c:dLbl>
              <c:idx val="3"/>
              <c:layout>
                <c:manualLayout>
                  <c:x val="-1.4946551954038059E-3"/>
                  <c:y val="6.7834343192636716E-3"/>
                </c:manualLayout>
              </c:layout>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Arkusz9!$B$42:$B$49</c:f>
              <c:strCache>
                <c:ptCount val="8"/>
                <c:pt idx="0">
                  <c:v>To irrational spending</c:v>
                </c:pt>
                <c:pt idx="1">
                  <c:v>To getting into debts</c:v>
                </c:pt>
                <c:pt idx="2">
                  <c:v>To excessive spending, more than earning</c:v>
                </c:pt>
                <c:pt idx="3">
                  <c:v>To signing misunderstood financial contracts (e.g. credits)</c:v>
                </c:pt>
                <c:pt idx="4">
                  <c:v>To accepting services/goods on unfavorable conditions</c:v>
                </c:pt>
                <c:pt idx="5">
                  <c:v>To difficulties with submitting refund claims</c:v>
                </c:pt>
                <c:pt idx="6">
                  <c:v>To lack of savings</c:v>
                </c:pt>
                <c:pt idx="7">
                  <c:v>It doesnt have any effect on everyday life</c:v>
                </c:pt>
              </c:strCache>
            </c:strRef>
          </c:cat>
          <c:val>
            <c:numRef>
              <c:f>Arkusz9!$C$42:$C$49</c:f>
              <c:numCache>
                <c:formatCode>0%</c:formatCode>
                <c:ptCount val="8"/>
                <c:pt idx="0">
                  <c:v>0.69636286982543616</c:v>
                </c:pt>
                <c:pt idx="1">
                  <c:v>0.77366035837905223</c:v>
                </c:pt>
                <c:pt idx="2">
                  <c:v>0.66011026911471382</c:v>
                </c:pt>
                <c:pt idx="3">
                  <c:v>0.66768684576059845</c:v>
                </c:pt>
                <c:pt idx="4">
                  <c:v>0.5930137206359104</c:v>
                </c:pt>
                <c:pt idx="5">
                  <c:v>0.55831194769326653</c:v>
                </c:pt>
                <c:pt idx="6">
                  <c:v>0.66175751670822924</c:v>
                </c:pt>
                <c:pt idx="7">
                  <c:v>3.4103509164588534E-2</c:v>
                </c:pt>
              </c:numCache>
            </c:numRef>
          </c:val>
        </c:ser>
        <c:ser>
          <c:idx val="1"/>
          <c:order val="1"/>
          <c:tx>
            <c:strRef>
              <c:f>Arkusz9!$D$41</c:f>
              <c:strCache>
                <c:ptCount val="1"/>
                <c:pt idx="0">
                  <c:v>Poland</c:v>
                </c:pt>
              </c:strCache>
            </c:strRef>
          </c:tx>
          <c:spPr>
            <a:solidFill>
              <a:schemeClr val="accent2"/>
            </a:solidFill>
            <a:ln>
              <a:noFill/>
            </a:ln>
            <a:effectLst/>
          </c:spPr>
          <c:invertIfNegative val="0"/>
          <c:dLbls>
            <c:dLbl>
              <c:idx val="0"/>
              <c:layout>
                <c:manualLayout>
                  <c:x val="1.4946551954038059E-3"/>
                  <c:y val="1.3566868638527343E-2"/>
                </c:manualLayout>
              </c:layout>
              <c:dLblPos val="outEnd"/>
              <c:showLegendKey val="0"/>
              <c:showVal val="1"/>
              <c:showCatName val="0"/>
              <c:showSerName val="0"/>
              <c:showPercent val="0"/>
              <c:showBubbleSize val="0"/>
            </c:dLbl>
            <c:dLbl>
              <c:idx val="1"/>
              <c:layout>
                <c:manualLayout>
                  <c:x val="0"/>
                  <c:y val="-6.7834343192636716E-3"/>
                </c:manualLayout>
              </c:layout>
              <c:dLblPos val="outEnd"/>
              <c:showLegendKey val="0"/>
              <c:showVal val="1"/>
              <c:showCatName val="0"/>
              <c:showSerName val="0"/>
              <c:showPercent val="0"/>
              <c:showBubbleSize val="0"/>
            </c:dLbl>
            <c:dLbl>
              <c:idx val="4"/>
              <c:layout>
                <c:manualLayout>
                  <c:x val="1.4946551954038059E-3"/>
                  <c:y val="1.0175151478895538E-2"/>
                </c:manualLayout>
              </c:layout>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Arkusz9!$B$42:$B$49</c:f>
              <c:strCache>
                <c:ptCount val="8"/>
                <c:pt idx="0">
                  <c:v>To irrational spending</c:v>
                </c:pt>
                <c:pt idx="1">
                  <c:v>To getting into debts</c:v>
                </c:pt>
                <c:pt idx="2">
                  <c:v>To excessive spending, more than earning</c:v>
                </c:pt>
                <c:pt idx="3">
                  <c:v>To signing misunderstood financial contracts (e.g. credits)</c:v>
                </c:pt>
                <c:pt idx="4">
                  <c:v>To accepting services/goods on unfavorable conditions</c:v>
                </c:pt>
                <c:pt idx="5">
                  <c:v>To difficulties with submitting refund claims</c:v>
                </c:pt>
                <c:pt idx="6">
                  <c:v>To lack of savings</c:v>
                </c:pt>
                <c:pt idx="7">
                  <c:v>It doesnt have any effect on everyday life</c:v>
                </c:pt>
              </c:strCache>
            </c:strRef>
          </c:cat>
          <c:val>
            <c:numRef>
              <c:f>Arkusz9!$D$42:$D$49</c:f>
              <c:numCache>
                <c:formatCode>0%</c:formatCode>
                <c:ptCount val="8"/>
                <c:pt idx="0">
                  <c:v>0.6855857691261501</c:v>
                </c:pt>
                <c:pt idx="1">
                  <c:v>0.70644486183783262</c:v>
                </c:pt>
                <c:pt idx="2">
                  <c:v>0.67548096781252531</c:v>
                </c:pt>
                <c:pt idx="3">
                  <c:v>0.66951613703709745</c:v>
                </c:pt>
                <c:pt idx="4">
                  <c:v>0.56999678409958177</c:v>
                </c:pt>
                <c:pt idx="5">
                  <c:v>0.47816491216143869</c:v>
                </c:pt>
                <c:pt idx="6">
                  <c:v>0.62683230148819913</c:v>
                </c:pt>
                <c:pt idx="7">
                  <c:v>1.2109601574248202E-2</c:v>
                </c:pt>
              </c:numCache>
            </c:numRef>
          </c:val>
        </c:ser>
        <c:ser>
          <c:idx val="2"/>
          <c:order val="2"/>
          <c:tx>
            <c:strRef>
              <c:f>Arkusz9!$E$41</c:f>
              <c:strCache>
                <c:ptCount val="1"/>
                <c:pt idx="0">
                  <c:v>Czech Republic</c:v>
                </c:pt>
              </c:strCache>
            </c:strRef>
          </c:tx>
          <c:spPr>
            <a:solidFill>
              <a:schemeClr val="accent3"/>
            </a:solidFill>
            <a:ln>
              <a:noFill/>
            </a:ln>
            <a:effectLst/>
          </c:spPr>
          <c:invertIfNegative val="0"/>
          <c:dLbls>
            <c:dLbl>
              <c:idx val="1"/>
              <c:layout>
                <c:manualLayout>
                  <c:x val="-2.9893103908076118E-3"/>
                  <c:y val="1.0175151478895507E-2"/>
                </c:manualLayout>
              </c:layout>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Arkusz9!$B$42:$B$49</c:f>
              <c:strCache>
                <c:ptCount val="8"/>
                <c:pt idx="0">
                  <c:v>To irrational spending</c:v>
                </c:pt>
                <c:pt idx="1">
                  <c:v>To getting into debts</c:v>
                </c:pt>
                <c:pt idx="2">
                  <c:v>To excessive spending, more than earning</c:v>
                </c:pt>
                <c:pt idx="3">
                  <c:v>To signing misunderstood financial contracts (e.g. credits)</c:v>
                </c:pt>
                <c:pt idx="4">
                  <c:v>To accepting services/goods on unfavorable conditions</c:v>
                </c:pt>
                <c:pt idx="5">
                  <c:v>To difficulties with submitting refund claims</c:v>
                </c:pt>
                <c:pt idx="6">
                  <c:v>To lack of savings</c:v>
                </c:pt>
                <c:pt idx="7">
                  <c:v>It doesnt have any effect on everyday life</c:v>
                </c:pt>
              </c:strCache>
            </c:strRef>
          </c:cat>
          <c:val>
            <c:numRef>
              <c:f>Arkusz9!$E$42:$E$49</c:f>
              <c:numCache>
                <c:formatCode>0%</c:formatCode>
                <c:ptCount val="8"/>
                <c:pt idx="0">
                  <c:v>0.53838582677165359</c:v>
                </c:pt>
                <c:pt idx="1">
                  <c:v>0.70078740157480313</c:v>
                </c:pt>
                <c:pt idx="2">
                  <c:v>0.42125984251968501</c:v>
                </c:pt>
                <c:pt idx="3">
                  <c:v>0.54921259842519687</c:v>
                </c:pt>
                <c:pt idx="4">
                  <c:v>0.30019685039370081</c:v>
                </c:pt>
                <c:pt idx="5">
                  <c:v>7.4803149606299218E-2</c:v>
                </c:pt>
                <c:pt idx="6">
                  <c:v>0.4153543307086614</c:v>
                </c:pt>
                <c:pt idx="7">
                  <c:v>0</c:v>
                </c:pt>
              </c:numCache>
            </c:numRef>
          </c:val>
        </c:ser>
        <c:ser>
          <c:idx val="3"/>
          <c:order val="3"/>
          <c:tx>
            <c:strRef>
              <c:f>Arkusz9!$F$41</c:f>
              <c:strCache>
                <c:ptCount val="1"/>
                <c:pt idx="0">
                  <c:v>Slovakia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Arkusz9!$B$42:$B$49</c:f>
              <c:strCache>
                <c:ptCount val="8"/>
                <c:pt idx="0">
                  <c:v>To irrational spending</c:v>
                </c:pt>
                <c:pt idx="1">
                  <c:v>To getting into debts</c:v>
                </c:pt>
                <c:pt idx="2">
                  <c:v>To excessive spending, more than earning</c:v>
                </c:pt>
                <c:pt idx="3">
                  <c:v>To signing misunderstood financial contracts (e.g. credits)</c:v>
                </c:pt>
                <c:pt idx="4">
                  <c:v>To accepting services/goods on unfavorable conditions</c:v>
                </c:pt>
                <c:pt idx="5">
                  <c:v>To difficulties with submitting refund claims</c:v>
                </c:pt>
                <c:pt idx="6">
                  <c:v>To lack of savings</c:v>
                </c:pt>
                <c:pt idx="7">
                  <c:v>It doesnt have any effect on everyday life</c:v>
                </c:pt>
              </c:strCache>
            </c:strRef>
          </c:cat>
          <c:val>
            <c:numRef>
              <c:f>Arkusz9!$F$42:$F$49</c:f>
              <c:numCache>
                <c:formatCode>0%</c:formatCode>
                <c:ptCount val="8"/>
                <c:pt idx="0">
                  <c:v>0.5650887573964497</c:v>
                </c:pt>
                <c:pt idx="1">
                  <c:v>0.73175542406311633</c:v>
                </c:pt>
                <c:pt idx="2">
                  <c:v>0.4526627218934911</c:v>
                </c:pt>
                <c:pt idx="3">
                  <c:v>0.47140039447731757</c:v>
                </c:pt>
                <c:pt idx="4">
                  <c:v>0.27712031558185407</c:v>
                </c:pt>
                <c:pt idx="5">
                  <c:v>5.7199211045364892E-2</c:v>
                </c:pt>
                <c:pt idx="6">
                  <c:v>0.39743589743589741</c:v>
                </c:pt>
                <c:pt idx="7">
                  <c:v>6.9033530571992107E-3</c:v>
                </c:pt>
              </c:numCache>
            </c:numRef>
          </c:val>
        </c:ser>
        <c:dLbls>
          <c:dLblPos val="outEnd"/>
          <c:showLegendKey val="0"/>
          <c:showVal val="1"/>
          <c:showCatName val="0"/>
          <c:showSerName val="0"/>
          <c:showPercent val="0"/>
          <c:showBubbleSize val="0"/>
        </c:dLbls>
        <c:gapWidth val="219"/>
        <c:overlap val="-27"/>
        <c:axId val="114689152"/>
        <c:axId val="114690688"/>
      </c:barChart>
      <c:catAx>
        <c:axId val="11468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ro-RO"/>
          </a:p>
        </c:txPr>
        <c:crossAx val="114690688"/>
        <c:crosses val="autoZero"/>
        <c:auto val="1"/>
        <c:lblAlgn val="ctr"/>
        <c:lblOffset val="100"/>
        <c:noMultiLvlLbl val="0"/>
      </c:catAx>
      <c:valAx>
        <c:axId val="114690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o-RO"/>
          </a:p>
        </c:txPr>
        <c:crossAx val="114689152"/>
        <c:crosses val="autoZero"/>
        <c:crossBetween val="between"/>
      </c:valAx>
      <c:spPr>
        <a:noFill/>
        <a:ln>
          <a:noFill/>
        </a:ln>
        <a:effectLst/>
      </c:spPr>
    </c:plotArea>
    <c:legend>
      <c:legendPos val="b"/>
      <c:layout>
        <c:manualLayout>
          <c:xMode val="edge"/>
          <c:yMode val="edge"/>
          <c:x val="0.21082841205360564"/>
          <c:y val="2.2615985930641264E-2"/>
          <c:w val="0.59328972784682665"/>
          <c:h val="5.42596330904131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sz="700"/>
      </a:pPr>
      <a:endParaRPr lang="ro-R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1"/>
            <a:ext cx="2945955" cy="497317"/>
          </a:xfrm>
          <a:prstGeom prst="rect">
            <a:avLst/>
          </a:prstGeom>
          <a:noFill/>
          <a:ln w="9525">
            <a:noFill/>
            <a:miter lim="800000"/>
            <a:headEnd/>
            <a:tailEnd/>
          </a:ln>
          <a:effectLst/>
        </p:spPr>
        <p:txBody>
          <a:bodyPr vert="horz" wrap="square" lIns="93034" tIns="46517" rIns="93034" bIns="46517" numCol="1" anchor="t" anchorCtr="0" compatLnSpc="1">
            <a:prstTxWarp prst="textNoShape">
              <a:avLst/>
            </a:prstTxWarp>
          </a:bodyPr>
          <a:lstStyle>
            <a:lvl1pPr defTabSz="930275">
              <a:defRPr sz="1200">
                <a:latin typeface="Arial Unicode MS" pitchFamily="34" charset="-128"/>
              </a:defRPr>
            </a:lvl1pPr>
          </a:lstStyle>
          <a:p>
            <a:pPr>
              <a:defRPr/>
            </a:pPr>
            <a:endParaRPr lang="pl-PL"/>
          </a:p>
        </p:txBody>
      </p:sp>
      <p:sp>
        <p:nvSpPr>
          <p:cNvPr id="266243" name="Rectangle 3"/>
          <p:cNvSpPr>
            <a:spLocks noGrp="1" noChangeArrowheads="1"/>
          </p:cNvSpPr>
          <p:nvPr>
            <p:ph type="dt" sz="quarter" idx="1"/>
          </p:nvPr>
        </p:nvSpPr>
        <p:spPr bwMode="auto">
          <a:xfrm>
            <a:off x="3851721" y="1"/>
            <a:ext cx="2944479" cy="497317"/>
          </a:xfrm>
          <a:prstGeom prst="rect">
            <a:avLst/>
          </a:prstGeom>
          <a:noFill/>
          <a:ln w="9525">
            <a:noFill/>
            <a:miter lim="800000"/>
            <a:headEnd/>
            <a:tailEnd/>
          </a:ln>
          <a:effectLst/>
        </p:spPr>
        <p:txBody>
          <a:bodyPr vert="horz" wrap="square" lIns="93034" tIns="46517" rIns="93034" bIns="46517" numCol="1" anchor="t" anchorCtr="0" compatLnSpc="1">
            <a:prstTxWarp prst="textNoShape">
              <a:avLst/>
            </a:prstTxWarp>
          </a:bodyPr>
          <a:lstStyle>
            <a:lvl1pPr algn="r" defTabSz="930275">
              <a:defRPr sz="1200">
                <a:latin typeface="Arial Unicode MS" pitchFamily="34" charset="-128"/>
              </a:defRPr>
            </a:lvl1pPr>
          </a:lstStyle>
          <a:p>
            <a:pPr>
              <a:defRPr/>
            </a:pPr>
            <a:endParaRPr lang="pl-PL"/>
          </a:p>
        </p:txBody>
      </p:sp>
      <p:sp>
        <p:nvSpPr>
          <p:cNvPr id="266244" name="Rectangle 4"/>
          <p:cNvSpPr>
            <a:spLocks noGrp="1" noChangeArrowheads="1"/>
          </p:cNvSpPr>
          <p:nvPr>
            <p:ph type="ftr" sz="quarter" idx="2"/>
          </p:nvPr>
        </p:nvSpPr>
        <p:spPr bwMode="auto">
          <a:xfrm>
            <a:off x="0" y="9427681"/>
            <a:ext cx="2945955" cy="497317"/>
          </a:xfrm>
          <a:prstGeom prst="rect">
            <a:avLst/>
          </a:prstGeom>
          <a:noFill/>
          <a:ln w="9525">
            <a:noFill/>
            <a:miter lim="800000"/>
            <a:headEnd/>
            <a:tailEnd/>
          </a:ln>
          <a:effectLst/>
        </p:spPr>
        <p:txBody>
          <a:bodyPr vert="horz" wrap="square" lIns="93034" tIns="46517" rIns="93034" bIns="46517" numCol="1" anchor="b" anchorCtr="0" compatLnSpc="1">
            <a:prstTxWarp prst="textNoShape">
              <a:avLst/>
            </a:prstTxWarp>
          </a:bodyPr>
          <a:lstStyle>
            <a:lvl1pPr defTabSz="930275">
              <a:defRPr sz="1200">
                <a:latin typeface="Arial Unicode MS" pitchFamily="34" charset="-128"/>
              </a:defRPr>
            </a:lvl1pPr>
          </a:lstStyle>
          <a:p>
            <a:pPr>
              <a:defRPr/>
            </a:pPr>
            <a:endParaRPr lang="pl-PL"/>
          </a:p>
        </p:txBody>
      </p:sp>
      <p:sp>
        <p:nvSpPr>
          <p:cNvPr id="266245" name="Rectangle 5"/>
          <p:cNvSpPr>
            <a:spLocks noGrp="1" noChangeArrowheads="1"/>
          </p:cNvSpPr>
          <p:nvPr>
            <p:ph type="sldNum" sz="quarter" idx="3"/>
          </p:nvPr>
        </p:nvSpPr>
        <p:spPr bwMode="auto">
          <a:xfrm>
            <a:off x="3851721" y="9427681"/>
            <a:ext cx="2944479" cy="497317"/>
          </a:xfrm>
          <a:prstGeom prst="rect">
            <a:avLst/>
          </a:prstGeom>
          <a:noFill/>
          <a:ln w="9525">
            <a:noFill/>
            <a:miter lim="800000"/>
            <a:headEnd/>
            <a:tailEnd/>
          </a:ln>
          <a:effectLst/>
        </p:spPr>
        <p:txBody>
          <a:bodyPr vert="horz" wrap="square" lIns="93034" tIns="46517" rIns="93034" bIns="46517" numCol="1" anchor="b" anchorCtr="0" compatLnSpc="1">
            <a:prstTxWarp prst="textNoShape">
              <a:avLst/>
            </a:prstTxWarp>
          </a:bodyPr>
          <a:lstStyle>
            <a:lvl1pPr algn="r" defTabSz="930275">
              <a:defRPr sz="1200">
                <a:latin typeface="Arial Unicode MS" pitchFamily="34" charset="-128"/>
              </a:defRPr>
            </a:lvl1pPr>
          </a:lstStyle>
          <a:p>
            <a:pPr>
              <a:defRPr/>
            </a:pPr>
            <a:fld id="{9C9211B2-03F7-4BF6-AC17-424251116234}" type="slidenum">
              <a:rPr lang="pl-PL"/>
              <a:pPr>
                <a:defRPr/>
              </a:pPr>
              <a:t>‹#›</a:t>
            </a:fld>
            <a:endParaRPr lang="pl-PL"/>
          </a:p>
        </p:txBody>
      </p:sp>
    </p:spTree>
    <p:extLst>
      <p:ext uri="{BB962C8B-B14F-4D97-AF65-F5344CB8AC3E}">
        <p14:creationId xmlns:p14="http://schemas.microsoft.com/office/powerpoint/2010/main" val="1004137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5955" cy="497317"/>
          </a:xfrm>
          <a:prstGeom prst="rect">
            <a:avLst/>
          </a:prstGeom>
          <a:noFill/>
          <a:ln w="9525">
            <a:noFill/>
            <a:miter lim="800000"/>
            <a:headEnd/>
            <a:tailEnd/>
          </a:ln>
          <a:effectLst/>
        </p:spPr>
        <p:txBody>
          <a:bodyPr vert="horz" wrap="square" lIns="93034" tIns="46517" rIns="93034" bIns="46517" numCol="1" anchor="t" anchorCtr="0" compatLnSpc="1">
            <a:prstTxWarp prst="textNoShape">
              <a:avLst/>
            </a:prstTxWarp>
          </a:bodyPr>
          <a:lstStyle>
            <a:lvl1pPr defTabSz="930275">
              <a:defRPr sz="1200">
                <a:latin typeface="Arial Unicode MS" pitchFamily="34" charset="-128"/>
              </a:defRPr>
            </a:lvl1pPr>
          </a:lstStyle>
          <a:p>
            <a:pPr>
              <a:defRPr/>
            </a:pPr>
            <a:endParaRPr lang="pl-PL"/>
          </a:p>
        </p:txBody>
      </p:sp>
      <p:sp>
        <p:nvSpPr>
          <p:cNvPr id="3075" name="Rectangle 3"/>
          <p:cNvSpPr>
            <a:spLocks noGrp="1" noChangeArrowheads="1"/>
          </p:cNvSpPr>
          <p:nvPr>
            <p:ph type="dt" idx="1"/>
          </p:nvPr>
        </p:nvSpPr>
        <p:spPr bwMode="auto">
          <a:xfrm>
            <a:off x="3851721" y="1"/>
            <a:ext cx="2944479" cy="497317"/>
          </a:xfrm>
          <a:prstGeom prst="rect">
            <a:avLst/>
          </a:prstGeom>
          <a:noFill/>
          <a:ln w="9525">
            <a:noFill/>
            <a:miter lim="800000"/>
            <a:headEnd/>
            <a:tailEnd/>
          </a:ln>
          <a:effectLst/>
        </p:spPr>
        <p:txBody>
          <a:bodyPr vert="horz" wrap="square" lIns="93034" tIns="46517" rIns="93034" bIns="46517" numCol="1" anchor="t" anchorCtr="0" compatLnSpc="1">
            <a:prstTxWarp prst="textNoShape">
              <a:avLst/>
            </a:prstTxWarp>
          </a:bodyPr>
          <a:lstStyle>
            <a:lvl1pPr algn="r" defTabSz="930275">
              <a:defRPr sz="1200">
                <a:latin typeface="Arial Unicode MS" pitchFamily="34" charset="-128"/>
              </a:defRPr>
            </a:lvl1pPr>
          </a:lstStyle>
          <a:p>
            <a:pPr>
              <a:defRPr/>
            </a:pPr>
            <a:endParaRPr lang="pl-PL"/>
          </a:p>
        </p:txBody>
      </p:sp>
      <p:sp>
        <p:nvSpPr>
          <p:cNvPr id="32772"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0063" y="4717123"/>
            <a:ext cx="5437550" cy="4464361"/>
          </a:xfrm>
          <a:prstGeom prst="rect">
            <a:avLst/>
          </a:prstGeom>
          <a:noFill/>
          <a:ln w="9525">
            <a:noFill/>
            <a:miter lim="800000"/>
            <a:headEnd/>
            <a:tailEnd/>
          </a:ln>
          <a:effectLst/>
        </p:spPr>
        <p:txBody>
          <a:bodyPr vert="horz" wrap="square" lIns="93034" tIns="46517" rIns="93034" bIns="46517"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3078" name="Rectangle 6"/>
          <p:cNvSpPr>
            <a:spLocks noGrp="1" noChangeArrowheads="1"/>
          </p:cNvSpPr>
          <p:nvPr>
            <p:ph type="ftr" sz="quarter" idx="4"/>
          </p:nvPr>
        </p:nvSpPr>
        <p:spPr bwMode="auto">
          <a:xfrm>
            <a:off x="0" y="9427681"/>
            <a:ext cx="2945955" cy="497317"/>
          </a:xfrm>
          <a:prstGeom prst="rect">
            <a:avLst/>
          </a:prstGeom>
          <a:noFill/>
          <a:ln w="9525">
            <a:noFill/>
            <a:miter lim="800000"/>
            <a:headEnd/>
            <a:tailEnd/>
          </a:ln>
          <a:effectLst/>
        </p:spPr>
        <p:txBody>
          <a:bodyPr vert="horz" wrap="square" lIns="93034" tIns="46517" rIns="93034" bIns="46517" numCol="1" anchor="b" anchorCtr="0" compatLnSpc="1">
            <a:prstTxWarp prst="textNoShape">
              <a:avLst/>
            </a:prstTxWarp>
          </a:bodyPr>
          <a:lstStyle>
            <a:lvl1pPr defTabSz="930275">
              <a:defRPr sz="1200">
                <a:latin typeface="Arial Unicode MS" pitchFamily="34" charset="-128"/>
              </a:defRPr>
            </a:lvl1pPr>
          </a:lstStyle>
          <a:p>
            <a:pPr>
              <a:defRPr/>
            </a:pPr>
            <a:endParaRPr lang="pl-PL"/>
          </a:p>
        </p:txBody>
      </p:sp>
      <p:sp>
        <p:nvSpPr>
          <p:cNvPr id="3079" name="Rectangle 7"/>
          <p:cNvSpPr>
            <a:spLocks noGrp="1" noChangeArrowheads="1"/>
          </p:cNvSpPr>
          <p:nvPr>
            <p:ph type="sldNum" sz="quarter" idx="5"/>
          </p:nvPr>
        </p:nvSpPr>
        <p:spPr bwMode="auto">
          <a:xfrm>
            <a:off x="3851721" y="9427681"/>
            <a:ext cx="2944479" cy="497317"/>
          </a:xfrm>
          <a:prstGeom prst="rect">
            <a:avLst/>
          </a:prstGeom>
          <a:noFill/>
          <a:ln w="9525">
            <a:noFill/>
            <a:miter lim="800000"/>
            <a:headEnd/>
            <a:tailEnd/>
          </a:ln>
          <a:effectLst/>
        </p:spPr>
        <p:txBody>
          <a:bodyPr vert="horz" wrap="square" lIns="93034" tIns="46517" rIns="93034" bIns="46517" numCol="1" anchor="b" anchorCtr="0" compatLnSpc="1">
            <a:prstTxWarp prst="textNoShape">
              <a:avLst/>
            </a:prstTxWarp>
          </a:bodyPr>
          <a:lstStyle>
            <a:lvl1pPr algn="r" defTabSz="930275">
              <a:defRPr sz="1200">
                <a:latin typeface="Arial Unicode MS" pitchFamily="34" charset="-128"/>
              </a:defRPr>
            </a:lvl1pPr>
          </a:lstStyle>
          <a:p>
            <a:pPr>
              <a:defRPr/>
            </a:pPr>
            <a:fld id="{9A5736C1-05A4-47C9-9AC9-039434D22CED}" type="slidenum">
              <a:rPr lang="pl-PL"/>
              <a:pPr>
                <a:defRPr/>
              </a:pPr>
              <a:t>‹#›</a:t>
            </a:fld>
            <a:endParaRPr lang="pl-PL"/>
          </a:p>
        </p:txBody>
      </p:sp>
    </p:spTree>
    <p:extLst>
      <p:ext uri="{BB962C8B-B14F-4D97-AF65-F5344CB8AC3E}">
        <p14:creationId xmlns:p14="http://schemas.microsoft.com/office/powerpoint/2010/main" val="3773026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a:ln/>
        </p:spPr>
      </p:sp>
      <p:sp>
        <p:nvSpPr>
          <p:cNvPr id="23554" name="Symbol zastępczy notatek 2"/>
          <p:cNvSpPr>
            <a:spLocks noGrp="1"/>
          </p:cNvSpPr>
          <p:nvPr>
            <p:ph type="body" idx="1"/>
          </p:nvPr>
        </p:nvSpPr>
        <p:spPr>
          <a:noFill/>
          <a:ln/>
        </p:spPr>
        <p:txBody>
          <a:bodyPr/>
          <a:lstStyle/>
          <a:p>
            <a:endParaRPr lang="en-US" dirty="0" smtClean="0"/>
          </a:p>
        </p:txBody>
      </p:sp>
      <p:sp>
        <p:nvSpPr>
          <p:cNvPr id="23555" name="Symbol zastępczy numeru slajdu 3"/>
          <p:cNvSpPr>
            <a:spLocks noGrp="1"/>
          </p:cNvSpPr>
          <p:nvPr>
            <p:ph type="sldNum" sz="quarter" idx="5"/>
          </p:nvPr>
        </p:nvSpPr>
        <p:spPr>
          <a:noFill/>
        </p:spPr>
        <p:txBody>
          <a:bodyPr/>
          <a:lstStyle/>
          <a:p>
            <a:fld id="{75CCE7B2-C9A8-4F95-BE50-8C313B230543}" type="slidenum">
              <a:rPr lang="pl-PL" smtClean="0">
                <a:cs typeface="Arial" charset="0"/>
              </a:rPr>
              <a:pPr/>
              <a:t>3</a:t>
            </a:fld>
            <a:endParaRPr lang="pl-PL" smtClean="0">
              <a:cs typeface="Arial" charset="0"/>
            </a:endParaRPr>
          </a:p>
        </p:txBody>
      </p:sp>
    </p:spTree>
    <p:extLst>
      <p:ext uri="{BB962C8B-B14F-4D97-AF65-F5344CB8AC3E}">
        <p14:creationId xmlns:p14="http://schemas.microsoft.com/office/powerpoint/2010/main" val="209833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a:ln/>
        </p:spPr>
      </p:sp>
      <p:sp>
        <p:nvSpPr>
          <p:cNvPr id="23554" name="Symbol zastępczy notatek 2"/>
          <p:cNvSpPr>
            <a:spLocks noGrp="1"/>
          </p:cNvSpPr>
          <p:nvPr>
            <p:ph type="body" idx="1"/>
          </p:nvPr>
        </p:nvSpPr>
        <p:spPr>
          <a:noFill/>
          <a:ln/>
        </p:spPr>
        <p:txBody>
          <a:bodyPr/>
          <a:lstStyle/>
          <a:p>
            <a:endParaRPr lang="en-US" dirty="0" smtClean="0"/>
          </a:p>
        </p:txBody>
      </p:sp>
      <p:sp>
        <p:nvSpPr>
          <p:cNvPr id="23555" name="Symbol zastępczy numeru slajdu 3"/>
          <p:cNvSpPr>
            <a:spLocks noGrp="1"/>
          </p:cNvSpPr>
          <p:nvPr>
            <p:ph type="sldNum" sz="quarter" idx="5"/>
          </p:nvPr>
        </p:nvSpPr>
        <p:spPr>
          <a:noFill/>
        </p:spPr>
        <p:txBody>
          <a:bodyPr/>
          <a:lstStyle/>
          <a:p>
            <a:fld id="{75CCE7B2-C9A8-4F95-BE50-8C313B230543}" type="slidenum">
              <a:rPr lang="pl-PL" smtClean="0">
                <a:cs typeface="Arial" charset="0"/>
              </a:rPr>
              <a:pPr/>
              <a:t>4</a:t>
            </a:fld>
            <a:endParaRPr lang="pl-PL" smtClean="0">
              <a:cs typeface="Arial" charset="0"/>
            </a:endParaRPr>
          </a:p>
        </p:txBody>
      </p:sp>
    </p:spTree>
    <p:extLst>
      <p:ext uri="{BB962C8B-B14F-4D97-AF65-F5344CB8AC3E}">
        <p14:creationId xmlns:p14="http://schemas.microsoft.com/office/powerpoint/2010/main" val="66712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a:ln/>
        </p:spPr>
      </p:sp>
      <p:sp>
        <p:nvSpPr>
          <p:cNvPr id="23554" name="Symbol zastępczy notatek 2"/>
          <p:cNvSpPr>
            <a:spLocks noGrp="1"/>
          </p:cNvSpPr>
          <p:nvPr>
            <p:ph type="body" idx="1"/>
          </p:nvPr>
        </p:nvSpPr>
        <p:spPr>
          <a:noFill/>
          <a:ln/>
        </p:spPr>
        <p:txBody>
          <a:bodyPr/>
          <a:lstStyle/>
          <a:p>
            <a:endParaRPr lang="en-US" dirty="0" smtClean="0"/>
          </a:p>
        </p:txBody>
      </p:sp>
      <p:sp>
        <p:nvSpPr>
          <p:cNvPr id="23555" name="Symbol zastępczy numeru slajdu 3"/>
          <p:cNvSpPr>
            <a:spLocks noGrp="1"/>
          </p:cNvSpPr>
          <p:nvPr>
            <p:ph type="sldNum" sz="quarter" idx="5"/>
          </p:nvPr>
        </p:nvSpPr>
        <p:spPr>
          <a:noFill/>
        </p:spPr>
        <p:txBody>
          <a:bodyPr/>
          <a:lstStyle/>
          <a:p>
            <a:fld id="{75CCE7B2-C9A8-4F95-BE50-8C313B230543}" type="slidenum">
              <a:rPr lang="pl-PL" smtClean="0">
                <a:cs typeface="Arial" charset="0"/>
              </a:rPr>
              <a:pPr/>
              <a:t>5</a:t>
            </a:fld>
            <a:endParaRPr lang="pl-PL" smtClean="0">
              <a:cs typeface="Arial" charset="0"/>
            </a:endParaRPr>
          </a:p>
        </p:txBody>
      </p:sp>
    </p:spTree>
    <p:extLst>
      <p:ext uri="{BB962C8B-B14F-4D97-AF65-F5344CB8AC3E}">
        <p14:creationId xmlns:p14="http://schemas.microsoft.com/office/powerpoint/2010/main" val="97349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a:ln/>
        </p:spPr>
      </p:sp>
      <p:sp>
        <p:nvSpPr>
          <p:cNvPr id="23554" name="Symbol zastępczy notatek 2"/>
          <p:cNvSpPr>
            <a:spLocks noGrp="1"/>
          </p:cNvSpPr>
          <p:nvPr>
            <p:ph type="body" idx="1"/>
          </p:nvPr>
        </p:nvSpPr>
        <p:spPr>
          <a:noFill/>
          <a:ln/>
        </p:spPr>
        <p:txBody>
          <a:bodyPr/>
          <a:lstStyle/>
          <a:p>
            <a:endParaRPr lang="en-US" dirty="0" smtClean="0"/>
          </a:p>
        </p:txBody>
      </p:sp>
      <p:sp>
        <p:nvSpPr>
          <p:cNvPr id="23555" name="Symbol zastępczy numeru slajdu 3"/>
          <p:cNvSpPr>
            <a:spLocks noGrp="1"/>
          </p:cNvSpPr>
          <p:nvPr>
            <p:ph type="sldNum" sz="quarter" idx="5"/>
          </p:nvPr>
        </p:nvSpPr>
        <p:spPr>
          <a:noFill/>
        </p:spPr>
        <p:txBody>
          <a:bodyPr/>
          <a:lstStyle/>
          <a:p>
            <a:fld id="{75CCE7B2-C9A8-4F95-BE50-8C313B230543}" type="slidenum">
              <a:rPr lang="pl-PL" smtClean="0">
                <a:cs typeface="Arial" charset="0"/>
              </a:rPr>
              <a:pPr/>
              <a:t>6</a:t>
            </a:fld>
            <a:endParaRPr lang="pl-PL" smtClean="0">
              <a:cs typeface="Arial" charset="0"/>
            </a:endParaRPr>
          </a:p>
        </p:txBody>
      </p:sp>
    </p:spTree>
    <p:extLst>
      <p:ext uri="{BB962C8B-B14F-4D97-AF65-F5344CB8AC3E}">
        <p14:creationId xmlns:p14="http://schemas.microsoft.com/office/powerpoint/2010/main" val="216129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a:ln/>
        </p:spPr>
      </p:sp>
      <p:sp>
        <p:nvSpPr>
          <p:cNvPr id="23554" name="Symbol zastępczy notatek 2"/>
          <p:cNvSpPr>
            <a:spLocks noGrp="1"/>
          </p:cNvSpPr>
          <p:nvPr>
            <p:ph type="body" idx="1"/>
          </p:nvPr>
        </p:nvSpPr>
        <p:spPr>
          <a:noFill/>
          <a:ln/>
        </p:spPr>
        <p:txBody>
          <a:bodyPr/>
          <a:lstStyle/>
          <a:p>
            <a:endParaRPr lang="en-US" dirty="0" smtClean="0"/>
          </a:p>
        </p:txBody>
      </p:sp>
      <p:sp>
        <p:nvSpPr>
          <p:cNvPr id="23555" name="Symbol zastępczy numeru slajdu 3"/>
          <p:cNvSpPr>
            <a:spLocks noGrp="1"/>
          </p:cNvSpPr>
          <p:nvPr>
            <p:ph type="sldNum" sz="quarter" idx="5"/>
          </p:nvPr>
        </p:nvSpPr>
        <p:spPr>
          <a:noFill/>
        </p:spPr>
        <p:txBody>
          <a:bodyPr/>
          <a:lstStyle/>
          <a:p>
            <a:fld id="{75CCE7B2-C9A8-4F95-BE50-8C313B230543}" type="slidenum">
              <a:rPr lang="pl-PL" smtClean="0">
                <a:cs typeface="Arial" charset="0"/>
              </a:rPr>
              <a:pPr/>
              <a:t>7</a:t>
            </a:fld>
            <a:endParaRPr lang="pl-PL" smtClean="0">
              <a:cs typeface="Arial" charset="0"/>
            </a:endParaRPr>
          </a:p>
        </p:txBody>
      </p:sp>
    </p:spTree>
    <p:extLst>
      <p:ext uri="{BB962C8B-B14F-4D97-AF65-F5344CB8AC3E}">
        <p14:creationId xmlns:p14="http://schemas.microsoft.com/office/powerpoint/2010/main" val="349955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a:ln/>
        </p:spPr>
      </p:sp>
      <p:sp>
        <p:nvSpPr>
          <p:cNvPr id="23554" name="Symbol zastępczy notatek 2"/>
          <p:cNvSpPr>
            <a:spLocks noGrp="1"/>
          </p:cNvSpPr>
          <p:nvPr>
            <p:ph type="body" idx="1"/>
          </p:nvPr>
        </p:nvSpPr>
        <p:spPr>
          <a:noFill/>
          <a:ln/>
        </p:spPr>
        <p:txBody>
          <a:bodyPr/>
          <a:lstStyle/>
          <a:p>
            <a:endParaRPr lang="en-US" dirty="0" smtClean="0"/>
          </a:p>
        </p:txBody>
      </p:sp>
      <p:sp>
        <p:nvSpPr>
          <p:cNvPr id="23555" name="Symbol zastępczy numeru slajdu 3"/>
          <p:cNvSpPr>
            <a:spLocks noGrp="1"/>
          </p:cNvSpPr>
          <p:nvPr>
            <p:ph type="sldNum" sz="quarter" idx="5"/>
          </p:nvPr>
        </p:nvSpPr>
        <p:spPr>
          <a:noFill/>
        </p:spPr>
        <p:txBody>
          <a:bodyPr/>
          <a:lstStyle/>
          <a:p>
            <a:fld id="{75CCE7B2-C9A8-4F95-BE50-8C313B230543}" type="slidenum">
              <a:rPr lang="pl-PL" smtClean="0">
                <a:cs typeface="Arial" charset="0"/>
              </a:rPr>
              <a:pPr/>
              <a:t>8</a:t>
            </a:fld>
            <a:endParaRPr lang="pl-PL" smtClean="0">
              <a:cs typeface="Arial" charset="0"/>
            </a:endParaRPr>
          </a:p>
        </p:txBody>
      </p:sp>
    </p:spTree>
    <p:extLst>
      <p:ext uri="{BB962C8B-B14F-4D97-AF65-F5344CB8AC3E}">
        <p14:creationId xmlns:p14="http://schemas.microsoft.com/office/powerpoint/2010/main" val="365841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5736C1-05A4-47C9-9AC9-039434D22CED}" type="slidenum">
              <a:rPr lang="pl-PL" smtClean="0"/>
              <a:pPr>
                <a:defRPr/>
              </a:pPr>
              <a:t>9</a:t>
            </a:fld>
            <a:endParaRPr lang="pl-PL"/>
          </a:p>
        </p:txBody>
      </p:sp>
    </p:spTree>
    <p:extLst>
      <p:ext uri="{BB962C8B-B14F-4D97-AF65-F5344CB8AC3E}">
        <p14:creationId xmlns:p14="http://schemas.microsoft.com/office/powerpoint/2010/main" val="262125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3CDB3E88-667B-4BDF-8675-ED18AB613A90}" type="slidenum">
              <a:rPr lang="pl-PL"/>
              <a:pPr>
                <a:defRPr/>
              </a:pPr>
              <a:t>‹#›</a:t>
            </a:fld>
            <a:endParaRPr lang="pl-PL"/>
          </a:p>
        </p:txBody>
      </p:sp>
    </p:spTree>
    <p:extLst>
      <p:ext uri="{BB962C8B-B14F-4D97-AF65-F5344CB8AC3E}">
        <p14:creationId xmlns:p14="http://schemas.microsoft.com/office/powerpoint/2010/main" val="173890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EF108DE2-E1B1-47CB-807E-296A97E5BEB9}" type="slidenum">
              <a:rPr lang="pl-PL"/>
              <a:pPr>
                <a:defRPr/>
              </a:pPr>
              <a:t>‹#›</a:t>
            </a:fld>
            <a:endParaRPr lang="pl-PL"/>
          </a:p>
        </p:txBody>
      </p:sp>
    </p:spTree>
    <p:extLst>
      <p:ext uri="{BB962C8B-B14F-4D97-AF65-F5344CB8AC3E}">
        <p14:creationId xmlns:p14="http://schemas.microsoft.com/office/powerpoint/2010/main" val="101496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03503FE8-A268-4145-B2DD-B5ACD5E9B513}" type="slidenum">
              <a:rPr lang="pl-PL"/>
              <a:pPr>
                <a:defRPr/>
              </a:pPr>
              <a:t>‹#›</a:t>
            </a:fld>
            <a:endParaRPr lang="pl-PL"/>
          </a:p>
        </p:txBody>
      </p:sp>
    </p:spTree>
    <p:extLst>
      <p:ext uri="{BB962C8B-B14F-4D97-AF65-F5344CB8AC3E}">
        <p14:creationId xmlns:p14="http://schemas.microsoft.com/office/powerpoint/2010/main" val="8836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76064" y="-90264"/>
            <a:ext cx="8460432" cy="926976"/>
          </a:xfrm>
        </p:spPr>
        <p:txBody>
          <a:bodyPr/>
          <a:lstStyle/>
          <a:p>
            <a:r>
              <a:rPr lang="pl-PL" dirty="0" smtClean="0"/>
              <a:t>Kliknij, aby edytować styl</a:t>
            </a:r>
            <a:endParaRPr lang="pl-PL" dirty="0"/>
          </a:p>
        </p:txBody>
      </p:sp>
      <p:sp>
        <p:nvSpPr>
          <p:cNvPr id="3" name="Symbol zastępczy tekstu 2"/>
          <p:cNvSpPr>
            <a:spLocks noGrp="1"/>
          </p:cNvSpPr>
          <p:nvPr>
            <p:ph type="body" sz="half" idx="1"/>
          </p:nvPr>
        </p:nvSpPr>
        <p:spPr>
          <a:xfrm>
            <a:off x="539552" y="1124744"/>
            <a:ext cx="3937000" cy="48244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4008" y="1196752"/>
            <a:ext cx="3938587" cy="23352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4008" y="3645024"/>
            <a:ext cx="3938587" cy="2336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4"/>
          <p:cNvSpPr>
            <a:spLocks noGrp="1" noChangeArrowheads="1"/>
          </p:cNvSpPr>
          <p:nvPr>
            <p:ph type="dt" sz="half" idx="10"/>
          </p:nvPr>
        </p:nvSpPr>
        <p:spPr>
          <a:ln/>
        </p:spPr>
        <p:txBody>
          <a:bodyPr/>
          <a:lstStyle>
            <a:lvl1pPr>
              <a:defRPr/>
            </a:lvl1pPr>
          </a:lstStyle>
          <a:p>
            <a:pPr>
              <a:defRPr/>
            </a:pPr>
            <a:endParaRPr lang="pl-PL"/>
          </a:p>
        </p:txBody>
      </p:sp>
      <p:sp>
        <p:nvSpPr>
          <p:cNvPr id="7" name="Rectangle 5"/>
          <p:cNvSpPr>
            <a:spLocks noGrp="1" noChangeArrowheads="1"/>
          </p:cNvSpPr>
          <p:nvPr>
            <p:ph type="ftr" sz="quarter" idx="11"/>
          </p:nvPr>
        </p:nvSpPr>
        <p:spPr>
          <a:ln/>
        </p:spPr>
        <p:txBody>
          <a:bodyPr/>
          <a:lstStyle>
            <a:lvl1pPr>
              <a:defRPr/>
            </a:lvl1pPr>
          </a:lstStyle>
          <a:p>
            <a:pPr>
              <a:defRPr/>
            </a:pPr>
            <a:endParaRPr lang="pl-PL"/>
          </a:p>
        </p:txBody>
      </p:sp>
      <p:sp>
        <p:nvSpPr>
          <p:cNvPr id="8" name="Rectangle 6"/>
          <p:cNvSpPr>
            <a:spLocks noGrp="1" noChangeArrowheads="1"/>
          </p:cNvSpPr>
          <p:nvPr>
            <p:ph type="sldNum" sz="quarter" idx="12"/>
          </p:nvPr>
        </p:nvSpPr>
        <p:spPr>
          <a:ln/>
        </p:spPr>
        <p:txBody>
          <a:bodyPr/>
          <a:lstStyle>
            <a:lvl1pPr>
              <a:defRPr/>
            </a:lvl1pPr>
          </a:lstStyle>
          <a:p>
            <a:pPr>
              <a:defRPr/>
            </a:pPr>
            <a:fld id="{6A12E07E-3677-48B9-9005-295CC13C40FA}" type="slidenum">
              <a:rPr lang="pl-PL"/>
              <a:pPr>
                <a:defRPr/>
              </a:pPr>
              <a:t>‹#›</a:t>
            </a:fld>
            <a:endParaRPr lang="pl-PL"/>
          </a:p>
        </p:txBody>
      </p:sp>
    </p:spTree>
    <p:extLst>
      <p:ext uri="{BB962C8B-B14F-4D97-AF65-F5344CB8AC3E}">
        <p14:creationId xmlns:p14="http://schemas.microsoft.com/office/powerpoint/2010/main" val="1690254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11560" y="-171400"/>
            <a:ext cx="8099995" cy="936104"/>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11560" y="1124744"/>
            <a:ext cx="3937000" cy="4824412"/>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quarter" idx="2"/>
          </p:nvPr>
        </p:nvSpPr>
        <p:spPr>
          <a:xfrm>
            <a:off x="4716016" y="1124744"/>
            <a:ext cx="3938587" cy="23352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745044" y="3573016"/>
            <a:ext cx="3938587" cy="2336800"/>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Rectangle 4"/>
          <p:cNvSpPr>
            <a:spLocks noGrp="1" noChangeArrowheads="1"/>
          </p:cNvSpPr>
          <p:nvPr>
            <p:ph type="dt" sz="half" idx="10"/>
          </p:nvPr>
        </p:nvSpPr>
        <p:spPr>
          <a:ln/>
        </p:spPr>
        <p:txBody>
          <a:bodyPr/>
          <a:lstStyle>
            <a:lvl1pPr>
              <a:defRPr/>
            </a:lvl1pPr>
          </a:lstStyle>
          <a:p>
            <a:pPr>
              <a:defRPr/>
            </a:pPr>
            <a:endParaRPr lang="pl-PL"/>
          </a:p>
        </p:txBody>
      </p:sp>
      <p:sp>
        <p:nvSpPr>
          <p:cNvPr id="7"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8" name="Rectangle 6"/>
          <p:cNvSpPr>
            <a:spLocks noGrp="1" noChangeArrowheads="1"/>
          </p:cNvSpPr>
          <p:nvPr>
            <p:ph type="sldNum" sz="quarter" idx="12"/>
          </p:nvPr>
        </p:nvSpPr>
        <p:spPr>
          <a:ln/>
        </p:spPr>
        <p:txBody>
          <a:bodyPr/>
          <a:lstStyle>
            <a:lvl1pPr>
              <a:defRPr/>
            </a:lvl1pPr>
          </a:lstStyle>
          <a:p>
            <a:pPr>
              <a:defRPr/>
            </a:pPr>
            <a:fld id="{93336606-F0AF-4662-95F8-A61F87257160}" type="slidenum">
              <a:rPr lang="pl-PL"/>
              <a:pPr>
                <a:defRPr/>
              </a:pPr>
              <a:t>‹#›</a:t>
            </a:fld>
            <a:endParaRPr lang="pl-PL"/>
          </a:p>
        </p:txBody>
      </p:sp>
    </p:spTree>
    <p:extLst>
      <p:ext uri="{BB962C8B-B14F-4D97-AF65-F5344CB8AC3E}">
        <p14:creationId xmlns:p14="http://schemas.microsoft.com/office/powerpoint/2010/main" val="64365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Slajd tytułowy">
    <p:bg>
      <p:bgPr>
        <a:blipFill dpi="0" rotWithShape="0">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4" name="Prostokąt zaokrąglony 3"/>
          <p:cNvSpPr/>
          <p:nvPr userDrawn="1"/>
        </p:nvSpPr>
        <p:spPr>
          <a:xfrm>
            <a:off x="3203575" y="3429000"/>
            <a:ext cx="5940425" cy="3240088"/>
          </a:xfrm>
          <a:prstGeom prst="roundRect">
            <a:avLst>
              <a:gd name="adj" fmla="val 399"/>
            </a:avLst>
          </a:prstGeom>
          <a:solidFill>
            <a:srgbClr val="002A54">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7250" name="Rectangle 2"/>
          <p:cNvSpPr>
            <a:spLocks noGrp="1" noChangeArrowheads="1"/>
          </p:cNvSpPr>
          <p:nvPr>
            <p:ph type="ctrTitle"/>
          </p:nvPr>
        </p:nvSpPr>
        <p:spPr>
          <a:xfrm>
            <a:off x="3275856" y="3573016"/>
            <a:ext cx="5616624" cy="1728093"/>
          </a:xfrm>
          <a:noFill/>
        </p:spPr>
        <p:txBody>
          <a:bodyPr/>
          <a:lstStyle>
            <a:lvl1pPr marL="0" indent="0" algn="r">
              <a:buFont typeface="Arial" pitchFamily="34" charset="0"/>
              <a:buNone/>
              <a:defRPr sz="3600" b="1" i="0" u="none" baseline="0" smtClean="0">
                <a:solidFill>
                  <a:schemeClr val="bg1"/>
                </a:solidFill>
              </a:defRPr>
            </a:lvl1pPr>
          </a:lstStyle>
          <a:p>
            <a:r>
              <a:rPr lang="pl-PL" smtClean="0"/>
              <a:t>Kliknij, aby edytować styl</a:t>
            </a:r>
            <a:endParaRPr lang="pl-PL" dirty="0" smtClean="0"/>
          </a:p>
        </p:txBody>
      </p:sp>
      <p:sp>
        <p:nvSpPr>
          <p:cNvPr id="437251" name="Rectangle 3"/>
          <p:cNvSpPr>
            <a:spLocks noGrp="1" noChangeArrowheads="1"/>
          </p:cNvSpPr>
          <p:nvPr>
            <p:ph type="subTitle" idx="1"/>
          </p:nvPr>
        </p:nvSpPr>
        <p:spPr>
          <a:xfrm>
            <a:off x="3203848" y="5517232"/>
            <a:ext cx="5688632" cy="1031875"/>
          </a:xfrm>
          <a:noFill/>
        </p:spPr>
        <p:txBody>
          <a:bodyPr/>
          <a:lstStyle>
            <a:lvl1pPr marL="0" indent="0" algn="r">
              <a:buFont typeface="Wingdings" pitchFamily="2" charset="2"/>
              <a:buNone/>
              <a:defRPr sz="2400" baseline="0" smtClean="0">
                <a:solidFill>
                  <a:schemeClr val="bg1"/>
                </a:solidFill>
              </a:defRPr>
            </a:lvl1pPr>
          </a:lstStyle>
          <a:p>
            <a:r>
              <a:rPr lang="pl-PL" dirty="0" smtClean="0"/>
              <a:t>Kliknij, aby edytować styl wzorca podtytułu</a:t>
            </a:r>
          </a:p>
        </p:txBody>
      </p:sp>
    </p:spTree>
    <p:extLst>
      <p:ext uri="{BB962C8B-B14F-4D97-AF65-F5344CB8AC3E}">
        <p14:creationId xmlns:p14="http://schemas.microsoft.com/office/powerpoint/2010/main" val="309675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itle" preserve="1">
  <p:cSld name="2_Slajd tytułowy">
    <p:bg>
      <p:bgPr>
        <a:blipFill dpi="0" rotWithShape="0">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437250" name="Rectangle 2"/>
          <p:cNvSpPr>
            <a:spLocks noGrp="1" noChangeArrowheads="1"/>
          </p:cNvSpPr>
          <p:nvPr>
            <p:ph type="ctrTitle"/>
          </p:nvPr>
        </p:nvSpPr>
        <p:spPr>
          <a:xfrm>
            <a:off x="3275856" y="3573016"/>
            <a:ext cx="5616624" cy="1728093"/>
          </a:xfrm>
          <a:noFill/>
        </p:spPr>
        <p:txBody>
          <a:bodyPr/>
          <a:lstStyle>
            <a:lvl1pPr marL="0" indent="0" algn="r">
              <a:buFont typeface="Arial" pitchFamily="34" charset="0"/>
              <a:buNone/>
              <a:defRPr sz="3600" b="1" i="0" u="none" baseline="0" smtClean="0">
                <a:solidFill>
                  <a:schemeClr val="bg1"/>
                </a:solidFill>
              </a:defRPr>
            </a:lvl1pPr>
          </a:lstStyle>
          <a:p>
            <a:r>
              <a:rPr lang="pl-PL" smtClean="0"/>
              <a:t>Kliknij, aby edytować styl</a:t>
            </a:r>
            <a:endParaRPr lang="pl-PL" dirty="0" smtClean="0"/>
          </a:p>
        </p:txBody>
      </p:sp>
      <p:sp>
        <p:nvSpPr>
          <p:cNvPr id="437251" name="Rectangle 3"/>
          <p:cNvSpPr>
            <a:spLocks noGrp="1" noChangeArrowheads="1"/>
          </p:cNvSpPr>
          <p:nvPr>
            <p:ph type="subTitle" idx="1"/>
          </p:nvPr>
        </p:nvSpPr>
        <p:spPr>
          <a:xfrm>
            <a:off x="3203848" y="5517232"/>
            <a:ext cx="5688632" cy="1031875"/>
          </a:xfrm>
          <a:noFill/>
        </p:spPr>
        <p:txBody>
          <a:bodyPr/>
          <a:lstStyle>
            <a:lvl1pPr marL="0" indent="0" algn="r">
              <a:buFont typeface="Wingdings" pitchFamily="2" charset="2"/>
              <a:buNone/>
              <a:defRPr sz="2400" baseline="0" smtClean="0">
                <a:solidFill>
                  <a:schemeClr val="bg1"/>
                </a:solidFill>
              </a:defRPr>
            </a:lvl1pPr>
          </a:lstStyle>
          <a:p>
            <a:r>
              <a:rPr lang="pl-PL" dirty="0" smtClean="0"/>
              <a:t>Kliknij, aby edytować styl wzorca podtytułu</a:t>
            </a:r>
          </a:p>
        </p:txBody>
      </p:sp>
    </p:spTree>
    <p:extLst>
      <p:ext uri="{BB962C8B-B14F-4D97-AF65-F5344CB8AC3E}">
        <p14:creationId xmlns:p14="http://schemas.microsoft.com/office/powerpoint/2010/main" val="301424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251521" y="44450"/>
            <a:ext cx="8640960" cy="1008286"/>
          </a:xfrm>
        </p:spPr>
        <p:txBody>
          <a:bodyPr/>
          <a:lstStyle>
            <a:lvl1pPr marL="457200" indent="-457200">
              <a:buFontTx/>
              <a:buBlip>
                <a:blip r:embed="rId2"/>
              </a:buBlip>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251521" y="1341438"/>
            <a:ext cx="8640959" cy="4319587"/>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C4802098-20CC-4592-A33A-6B656E66F9DB}" type="slidenum">
              <a:rPr lang="pl-PL"/>
              <a:pPr>
                <a:defRPr/>
              </a:pPr>
              <a:t>‹#›</a:t>
            </a:fld>
            <a:endParaRPr lang="pl-PL"/>
          </a:p>
        </p:txBody>
      </p:sp>
    </p:spTree>
    <p:extLst>
      <p:ext uri="{BB962C8B-B14F-4D97-AF65-F5344CB8AC3E}">
        <p14:creationId xmlns:p14="http://schemas.microsoft.com/office/powerpoint/2010/main" val="20437320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24913" y="58964"/>
            <a:ext cx="8425061" cy="648246"/>
          </a:xfrm>
        </p:spPr>
        <p:txBody>
          <a:bodyPr/>
          <a:lstStyle>
            <a:lvl1pPr>
              <a:defRPr sz="2800">
                <a:solidFill>
                  <a:srgbClr val="003366"/>
                </a:solidFill>
              </a:defRPr>
            </a:lvl1pPr>
          </a:lstStyle>
          <a:p>
            <a:r>
              <a:rPr lang="pl-PL" dirty="0" smtClean="0"/>
              <a:t>Kliknij, aby edytować styl</a:t>
            </a:r>
            <a:endParaRPr lang="pl-PL" dirty="0"/>
          </a:p>
        </p:txBody>
      </p:sp>
      <p:sp>
        <p:nvSpPr>
          <p:cNvPr id="3" name="Symbol zastępczy zawartości 2"/>
          <p:cNvSpPr>
            <a:spLocks noGrp="1"/>
          </p:cNvSpPr>
          <p:nvPr>
            <p:ph sz="half" idx="1"/>
          </p:nvPr>
        </p:nvSpPr>
        <p:spPr>
          <a:xfrm>
            <a:off x="539552" y="1341438"/>
            <a:ext cx="3937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644008" y="1341438"/>
            <a:ext cx="3938587"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453C7F37-EB3E-4D13-8189-7F1F8EC075B3}" type="slidenum">
              <a:rPr lang="pl-PL"/>
              <a:pPr>
                <a:defRPr/>
              </a:pPr>
              <a:t>‹#›</a:t>
            </a:fld>
            <a:endParaRPr lang="pl-PL"/>
          </a:p>
        </p:txBody>
      </p:sp>
    </p:spTree>
    <p:extLst>
      <p:ext uri="{BB962C8B-B14F-4D97-AF65-F5344CB8AC3E}">
        <p14:creationId xmlns:p14="http://schemas.microsoft.com/office/powerpoint/2010/main" val="382252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90872" y="116632"/>
            <a:ext cx="8229600" cy="576064"/>
          </a:xfrm>
        </p:spPr>
        <p:txBody>
          <a:bodyPr/>
          <a:lstStyle>
            <a:lvl1pPr>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951A507C-32F2-416E-80F3-5D46D4231105}" type="slidenum">
              <a:rPr lang="pl-PL"/>
              <a:pPr>
                <a:defRPr/>
              </a:pPr>
              <a:t>‹#›</a:t>
            </a:fld>
            <a:endParaRPr lang="pl-PL"/>
          </a:p>
        </p:txBody>
      </p:sp>
    </p:spTree>
    <p:extLst>
      <p:ext uri="{BB962C8B-B14F-4D97-AF65-F5344CB8AC3E}">
        <p14:creationId xmlns:p14="http://schemas.microsoft.com/office/powerpoint/2010/main" val="63100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957D3288-14A1-4200-8278-A8C0742453D1}" type="slidenum">
              <a:rPr lang="pl-PL"/>
              <a:pPr>
                <a:defRPr/>
              </a:pPr>
              <a:t>‹#›</a:t>
            </a:fld>
            <a:endParaRPr lang="pl-PL"/>
          </a:p>
        </p:txBody>
      </p:sp>
    </p:spTree>
    <p:extLst>
      <p:ext uri="{BB962C8B-B14F-4D97-AF65-F5344CB8AC3E}">
        <p14:creationId xmlns:p14="http://schemas.microsoft.com/office/powerpoint/2010/main" val="47817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7986D285-9E27-4D30-8537-9FD158B14A3F}" type="slidenum">
              <a:rPr lang="pl-PL"/>
              <a:pPr>
                <a:defRPr/>
              </a:pPr>
              <a:t>‹#›</a:t>
            </a:fld>
            <a:endParaRPr lang="pl-PL"/>
          </a:p>
        </p:txBody>
      </p:sp>
    </p:spTree>
    <p:extLst>
      <p:ext uri="{BB962C8B-B14F-4D97-AF65-F5344CB8AC3E}">
        <p14:creationId xmlns:p14="http://schemas.microsoft.com/office/powerpoint/2010/main" val="279982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buClr>
                <a:schemeClr val="bg1"/>
              </a:buClr>
              <a:defRPr sz="2800" u="sng">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0FE77C9-C8E0-4625-AA09-A40ECC6B07FB}" type="slidenum">
              <a:rPr lang="pl-PL"/>
              <a:pPr>
                <a:defRPr/>
              </a:pPr>
              <a:t>‹#›</a:t>
            </a:fld>
            <a:endParaRPr lang="pl-PL"/>
          </a:p>
        </p:txBody>
      </p:sp>
    </p:spTree>
    <p:extLst>
      <p:ext uri="{BB962C8B-B14F-4D97-AF65-F5344CB8AC3E}">
        <p14:creationId xmlns:p14="http://schemas.microsoft.com/office/powerpoint/2010/main" val="256916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Prostokąt 10"/>
          <p:cNvSpPr/>
          <p:nvPr userDrawn="1"/>
        </p:nvSpPr>
        <p:spPr>
          <a:xfrm>
            <a:off x="1" y="0"/>
            <a:ext cx="9143999" cy="1052736"/>
          </a:xfrm>
          <a:prstGeom prst="rect">
            <a:avLst/>
          </a:prstGeom>
          <a:solidFill>
            <a:schemeClr val="bg1">
              <a:lumMod val="95000"/>
              <a:alpha val="3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029" name="Rectangle 2"/>
          <p:cNvSpPr>
            <a:spLocks noGrp="1" noChangeArrowheads="1"/>
          </p:cNvSpPr>
          <p:nvPr>
            <p:ph type="title"/>
          </p:nvPr>
        </p:nvSpPr>
        <p:spPr bwMode="auto">
          <a:xfrm>
            <a:off x="250825" y="44450"/>
            <a:ext cx="87137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30" name="Rectangle 3"/>
          <p:cNvSpPr>
            <a:spLocks noGrp="1" noChangeArrowheads="1"/>
          </p:cNvSpPr>
          <p:nvPr>
            <p:ph type="body" idx="1"/>
          </p:nvPr>
        </p:nvSpPr>
        <p:spPr bwMode="auto">
          <a:xfrm>
            <a:off x="250825" y="1341438"/>
            <a:ext cx="87137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
        <p:nvSpPr>
          <p:cNvPr id="437252" name="Rectangle 4"/>
          <p:cNvSpPr>
            <a:spLocks noGrp="1" noChangeArrowheads="1"/>
          </p:cNvSpPr>
          <p:nvPr>
            <p:ph type="dt" sz="half" idx="2"/>
          </p:nvPr>
        </p:nvSpPr>
        <p:spPr bwMode="auto">
          <a:xfrm>
            <a:off x="250825" y="5734050"/>
            <a:ext cx="14747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l-PL"/>
          </a:p>
        </p:txBody>
      </p:sp>
      <p:sp>
        <p:nvSpPr>
          <p:cNvPr id="437253" name="Rectangle 5"/>
          <p:cNvSpPr>
            <a:spLocks noGrp="1" noChangeArrowheads="1"/>
          </p:cNvSpPr>
          <p:nvPr>
            <p:ph type="ftr" sz="quarter" idx="3"/>
          </p:nvPr>
        </p:nvSpPr>
        <p:spPr bwMode="auto">
          <a:xfrm>
            <a:off x="3059113" y="57340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p>
        </p:txBody>
      </p:sp>
      <p:sp>
        <p:nvSpPr>
          <p:cNvPr id="437254" name="Rectangle 6"/>
          <p:cNvSpPr>
            <a:spLocks noGrp="1" noChangeArrowheads="1"/>
          </p:cNvSpPr>
          <p:nvPr>
            <p:ph type="sldNum" sz="quarter" idx="4"/>
          </p:nvPr>
        </p:nvSpPr>
        <p:spPr bwMode="auto">
          <a:xfrm>
            <a:off x="6804025" y="57340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360D11B-8694-4BBD-A8A1-0FB79B85467D}" type="slidenum">
              <a:rPr lang="pl-PL"/>
              <a:pPr>
                <a:defRPr/>
              </a:pPr>
              <a:t>‹#›</a:t>
            </a:fld>
            <a:endParaRPr lang="pl-PL"/>
          </a:p>
        </p:txBody>
      </p:sp>
      <p:sp>
        <p:nvSpPr>
          <p:cNvPr id="14" name="Rectangle 6"/>
          <p:cNvSpPr txBox="1">
            <a:spLocks noChangeArrowheads="1"/>
          </p:cNvSpPr>
          <p:nvPr userDrawn="1"/>
        </p:nvSpPr>
        <p:spPr bwMode="auto">
          <a:xfrm>
            <a:off x="1193431" y="6321459"/>
            <a:ext cx="6624638" cy="476251"/>
          </a:xfrm>
          <a:prstGeom prst="rect">
            <a:avLst/>
          </a:prstGeom>
          <a:ln/>
        </p:spPr>
        <p:txBody>
          <a:bodyPr/>
          <a:lstStyle>
            <a:lvl1pPr>
              <a:defRPr b="1" spc="600">
                <a:solidFill>
                  <a:schemeClr val="bg1">
                    <a:lumMod val="50000"/>
                  </a:schemeClr>
                </a:solidFill>
                <a:latin typeface="Book Antiqua" pitchFamily="18" charset="0"/>
              </a:defRPr>
            </a:lvl1pPr>
          </a:lstStyle>
          <a:p>
            <a:pPr>
              <a:defRPr/>
            </a:pPr>
            <a:r>
              <a:rPr lang="pl-PL" kern="1000" spc="400" dirty="0" smtClean="0">
                <a:effectLst>
                  <a:reflection blurRad="6350" stA="60000" endA="900" endPos="60000" dist="29997" dir="5400000" sy="-100000" algn="bl" rotWithShape="0"/>
                </a:effectLst>
              </a:rPr>
              <a:t>YOUR</a:t>
            </a:r>
            <a:r>
              <a:rPr lang="pl-PL" kern="1000" spc="400" baseline="0" dirty="0" smtClean="0">
                <a:effectLst>
                  <a:reflection blurRad="6350" stA="60000" endA="900" endPos="60000" dist="29997" dir="5400000" sy="-100000" algn="bl" rotWithShape="0"/>
                </a:effectLst>
              </a:rPr>
              <a:t> FINANCES IN GOOD SHAPE</a:t>
            </a:r>
            <a:endParaRPr lang="pl-PL" kern="1000" spc="400" dirty="0">
              <a:effectLst>
                <a:reflection blurRad="6350" stA="60000" endA="900" endPos="60000" dist="29997" dir="5400000" sy="-100000" algn="bl" rotWithShape="0"/>
              </a:effectLst>
            </a:endParaRPr>
          </a:p>
        </p:txBody>
      </p:sp>
      <p:pic>
        <p:nvPicPr>
          <p:cNvPr id="16" name="Picture 3" descr="C:\Documents and Settings\msalski\Pulpit\PPT\logo_kruk.wmf"/>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818466" y="6237312"/>
            <a:ext cx="630000" cy="450001"/>
          </a:xfrm>
          <a:prstGeom prst="rect">
            <a:avLst/>
          </a:prstGeom>
          <a:noFill/>
          <a:effectLst>
            <a:reflection blurRad="6350" stA="52000" endA="300" endPos="35000" dir="5400000" sy="-100000" algn="bl" rotWithShape="0"/>
          </a:effectLst>
        </p:spPr>
      </p:pic>
    </p:spTree>
  </p:cSld>
  <p:clrMap bg1="lt1" tx1="dk1" bg2="lt2" tx2="dk2" accent1="accent1" accent2="accent2" accent3="accent3" accent4="accent4" accent5="accent5" accent6="accent6" hlink="hlink" folHlink="folHlink"/>
  <p:sldLayoutIdLst>
    <p:sldLayoutId id="2147484102" r:id="rId1"/>
    <p:sldLayoutId id="2147484113" r:id="rId2"/>
    <p:sldLayoutId id="2147484114"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Lst>
  <p:timing>
    <p:tnLst>
      <p:par>
        <p:cTn id="1" dur="indefinite" restart="never" nodeType="tmRoot"/>
      </p:par>
    </p:tnLst>
  </p:timing>
  <p:txStyles>
    <p:titleStyle>
      <a:lvl1pPr marL="457200" indent="-457200" algn="l" rtl="0" eaLnBrk="0" fontAlgn="base" hangingPunct="0">
        <a:spcBef>
          <a:spcPct val="0"/>
        </a:spcBef>
        <a:spcAft>
          <a:spcPct val="0"/>
        </a:spcAft>
        <a:buBlip>
          <a:blip r:embed="rId16"/>
        </a:buBlip>
        <a:defRPr sz="2800" b="1" u="sng">
          <a:solidFill>
            <a:srgbClr val="003366"/>
          </a:solidFill>
          <a:latin typeface="Calibri" pitchFamily="34" charset="0"/>
          <a:ea typeface="+mj-ea"/>
          <a:cs typeface="+mj-cs"/>
        </a:defRPr>
      </a:lvl1pPr>
      <a:lvl2pPr marL="457200" indent="-457200" algn="l" rtl="0" eaLnBrk="0" fontAlgn="base" hangingPunct="0">
        <a:spcBef>
          <a:spcPct val="0"/>
        </a:spcBef>
        <a:spcAft>
          <a:spcPct val="0"/>
        </a:spcAft>
        <a:buBlip>
          <a:blip r:embed="rId16"/>
        </a:buBlip>
        <a:defRPr sz="2800" b="1" u="sng">
          <a:solidFill>
            <a:srgbClr val="003366"/>
          </a:solidFill>
          <a:effectLst>
            <a:outerShdw blurRad="38100" dist="38100" dir="2700000" algn="tl">
              <a:srgbClr val="C0C0C0"/>
            </a:outerShdw>
          </a:effectLst>
          <a:latin typeface="Calibri" pitchFamily="34" charset="0"/>
        </a:defRPr>
      </a:lvl2pPr>
      <a:lvl3pPr marL="457200" indent="-457200" algn="l" rtl="0" eaLnBrk="0" fontAlgn="base" hangingPunct="0">
        <a:spcBef>
          <a:spcPct val="0"/>
        </a:spcBef>
        <a:spcAft>
          <a:spcPct val="0"/>
        </a:spcAft>
        <a:buBlip>
          <a:blip r:embed="rId16"/>
        </a:buBlip>
        <a:defRPr sz="2800" b="1" u="sng">
          <a:solidFill>
            <a:srgbClr val="003366"/>
          </a:solidFill>
          <a:effectLst>
            <a:outerShdw blurRad="38100" dist="38100" dir="2700000" algn="tl">
              <a:srgbClr val="C0C0C0"/>
            </a:outerShdw>
          </a:effectLst>
          <a:latin typeface="Calibri" pitchFamily="34" charset="0"/>
        </a:defRPr>
      </a:lvl3pPr>
      <a:lvl4pPr marL="457200" indent="-457200" algn="l" rtl="0" eaLnBrk="0" fontAlgn="base" hangingPunct="0">
        <a:spcBef>
          <a:spcPct val="0"/>
        </a:spcBef>
        <a:spcAft>
          <a:spcPct val="0"/>
        </a:spcAft>
        <a:buBlip>
          <a:blip r:embed="rId16"/>
        </a:buBlip>
        <a:defRPr sz="2800" b="1" u="sng">
          <a:solidFill>
            <a:srgbClr val="003366"/>
          </a:solidFill>
          <a:effectLst>
            <a:outerShdw blurRad="38100" dist="38100" dir="2700000" algn="tl">
              <a:srgbClr val="C0C0C0"/>
            </a:outerShdw>
          </a:effectLst>
          <a:latin typeface="Calibri" pitchFamily="34" charset="0"/>
        </a:defRPr>
      </a:lvl4pPr>
      <a:lvl5pPr marL="457200" indent="-457200" algn="l" rtl="0" eaLnBrk="0" fontAlgn="base" hangingPunct="0">
        <a:spcBef>
          <a:spcPct val="0"/>
        </a:spcBef>
        <a:spcAft>
          <a:spcPct val="0"/>
        </a:spcAft>
        <a:buBlip>
          <a:blip r:embed="rId16"/>
        </a:buBlip>
        <a:defRPr sz="2800" b="1" u="sng">
          <a:solidFill>
            <a:srgbClr val="003366"/>
          </a:solidFill>
          <a:effectLst>
            <a:outerShdw blurRad="38100" dist="38100" dir="2700000" algn="tl">
              <a:srgbClr val="C0C0C0"/>
            </a:outerShdw>
          </a:effectLst>
          <a:latin typeface="Calibri" pitchFamily="34" charset="0"/>
        </a:defRPr>
      </a:lvl5pPr>
      <a:lvl6pPr marL="457200" algn="l" rtl="0" fontAlgn="base">
        <a:spcBef>
          <a:spcPct val="0"/>
        </a:spcBef>
        <a:spcAft>
          <a:spcPct val="0"/>
        </a:spcAft>
        <a:defRPr sz="2800" u="sng">
          <a:solidFill>
            <a:schemeClr val="tx2"/>
          </a:solidFill>
          <a:latin typeface="Arial Black" pitchFamily="34" charset="0"/>
        </a:defRPr>
      </a:lvl6pPr>
      <a:lvl7pPr marL="914400" algn="l" rtl="0" fontAlgn="base">
        <a:spcBef>
          <a:spcPct val="0"/>
        </a:spcBef>
        <a:spcAft>
          <a:spcPct val="0"/>
        </a:spcAft>
        <a:defRPr sz="2800" u="sng">
          <a:solidFill>
            <a:schemeClr val="tx2"/>
          </a:solidFill>
          <a:latin typeface="Arial Black" pitchFamily="34" charset="0"/>
        </a:defRPr>
      </a:lvl7pPr>
      <a:lvl8pPr marL="1371600" algn="l" rtl="0" fontAlgn="base">
        <a:spcBef>
          <a:spcPct val="0"/>
        </a:spcBef>
        <a:spcAft>
          <a:spcPct val="0"/>
        </a:spcAft>
        <a:defRPr sz="2800" u="sng">
          <a:solidFill>
            <a:schemeClr val="tx2"/>
          </a:solidFill>
          <a:latin typeface="Arial Black" pitchFamily="34" charset="0"/>
        </a:defRPr>
      </a:lvl8pPr>
      <a:lvl9pPr marL="1828800" algn="l" rtl="0" fontAlgn="base">
        <a:spcBef>
          <a:spcPct val="0"/>
        </a:spcBef>
        <a:spcAft>
          <a:spcPct val="0"/>
        </a:spcAft>
        <a:defRPr sz="2800" u="sng">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50021"/>
        </a:buClr>
        <a:buSzPct val="80000"/>
        <a:buFont typeface="Wingdings" pitchFamily="2" charset="2"/>
        <a:buChar char="§"/>
        <a:defRPr sz="2400" b="1">
          <a:solidFill>
            <a:srgbClr val="000066"/>
          </a:solidFill>
          <a:latin typeface="Calibri" pitchFamily="34" charset="0"/>
          <a:ea typeface="+mn-ea"/>
          <a:cs typeface="+mn-cs"/>
        </a:defRPr>
      </a:lvl1pPr>
      <a:lvl2pPr marL="742950" indent="-285750" algn="l" rtl="0" eaLnBrk="0" fontAlgn="base" hangingPunct="0">
        <a:spcBef>
          <a:spcPct val="20000"/>
        </a:spcBef>
        <a:spcAft>
          <a:spcPct val="0"/>
        </a:spcAft>
        <a:buClr>
          <a:srgbClr val="003366"/>
        </a:buClr>
        <a:buSzPct val="80000"/>
        <a:buFont typeface="Wingdings" pitchFamily="2" charset="2"/>
        <a:buChar char="§"/>
        <a:defRPr sz="2000" b="1">
          <a:solidFill>
            <a:schemeClr val="tx1"/>
          </a:solidFill>
          <a:latin typeface="Calibri" pitchFamily="34" charset="0"/>
        </a:defRPr>
      </a:lvl2pPr>
      <a:lvl3pPr marL="1143000" indent="-228600" algn="l" rtl="0" eaLnBrk="0" fontAlgn="base" hangingPunct="0">
        <a:spcBef>
          <a:spcPct val="20000"/>
        </a:spcBef>
        <a:spcAft>
          <a:spcPct val="0"/>
        </a:spcAft>
        <a:buClr>
          <a:srgbClr val="595959"/>
        </a:buClr>
        <a:buFont typeface="Wingdings" pitchFamily="2" charset="2"/>
        <a:buChar char="§"/>
        <a:defRPr>
          <a:solidFill>
            <a:schemeClr val="tx1"/>
          </a:solidFill>
          <a:latin typeface="Calibri" pitchFamily="34" charset="0"/>
        </a:defRPr>
      </a:lvl3pPr>
      <a:lvl4pPr marL="1600200" indent="-228600" algn="l" rtl="0" eaLnBrk="0" fontAlgn="base" hangingPunct="0">
        <a:spcBef>
          <a:spcPct val="20000"/>
        </a:spcBef>
        <a:spcAft>
          <a:spcPct val="0"/>
        </a:spcAft>
        <a:buClr>
          <a:srgbClr val="595959"/>
        </a:buClr>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rgbClr val="595959"/>
        </a:buClr>
        <a:buFont typeface="Wingdings" pitchFamily="2" charset="2"/>
        <a:buChar char="§"/>
        <a:defRPr sz="1400">
          <a:solidFill>
            <a:schemeClr val="tx1"/>
          </a:solidFill>
          <a:latin typeface="Calibri" pitchFamily="34" charset="0"/>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72007" y="4624388"/>
            <a:ext cx="9036497" cy="2260996"/>
          </a:xfrm>
          <a:prstGeom prst="rect">
            <a:avLst/>
          </a:prstGeom>
          <a:solidFill>
            <a:srgbClr val="003366">
              <a:alpha val="18000"/>
            </a:srgb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4101" name="Tytuł 3"/>
          <p:cNvSpPr>
            <a:spLocks noGrp="1"/>
          </p:cNvSpPr>
          <p:nvPr>
            <p:ph type="ctrTitle"/>
          </p:nvPr>
        </p:nvSpPr>
        <p:spPr>
          <a:xfrm>
            <a:off x="3276600" y="4221163"/>
            <a:ext cx="5616575" cy="2160587"/>
          </a:xfrm>
        </p:spPr>
        <p:txBody>
          <a:bodyPr/>
          <a:lstStyle/>
          <a:p>
            <a:pPr>
              <a:buFontTx/>
              <a:buNone/>
            </a:pPr>
            <a:r>
              <a:rPr lang="pl-PL" dirty="0" smtClean="0"/>
              <a:t>Financial education</a:t>
            </a:r>
            <a:r>
              <a:rPr lang="pl-PL" sz="3500" dirty="0" smtClean="0"/>
              <a:t/>
            </a:r>
            <a:br>
              <a:rPr lang="pl-PL" sz="3500" dirty="0" smtClean="0"/>
            </a:br>
            <a:r>
              <a:rPr lang="pl-PL" sz="2800" i="1" dirty="0" smtClean="0"/>
              <a:t>Multicultural </a:t>
            </a:r>
            <a:r>
              <a:rPr lang="pl-PL" sz="2800" i="1" dirty="0" smtClean="0"/>
              <a:t>research</a:t>
            </a:r>
            <a:r>
              <a:rPr lang="en-US" sz="2800" i="1" dirty="0" smtClean="0"/>
              <a:t> conducted in Romania, Poland, </a:t>
            </a:r>
            <a:r>
              <a:rPr lang="en-US" sz="2800" i="1" dirty="0" smtClean="0"/>
              <a:t>the Czech </a:t>
            </a:r>
            <a:r>
              <a:rPr lang="en-US" sz="2800" i="1" dirty="0" smtClean="0"/>
              <a:t>Republic and Slovakia</a:t>
            </a:r>
            <a:r>
              <a:rPr lang="pl-PL" sz="2800" i="1" dirty="0" smtClean="0"/>
              <a:t> </a:t>
            </a:r>
            <a:endParaRPr lang="en-US" sz="2800" i="1" dirty="0"/>
          </a:p>
        </p:txBody>
      </p:sp>
      <p:sp>
        <p:nvSpPr>
          <p:cNvPr id="4102" name="Podtytuł 4"/>
          <p:cNvSpPr>
            <a:spLocks noGrp="1"/>
          </p:cNvSpPr>
          <p:nvPr>
            <p:ph type="subTitle" idx="1"/>
          </p:nvPr>
        </p:nvSpPr>
        <p:spPr>
          <a:xfrm>
            <a:off x="3203575" y="6237312"/>
            <a:ext cx="5689600" cy="527050"/>
          </a:xfrm>
        </p:spPr>
        <p:txBody>
          <a:bodyPr/>
          <a:lstStyle/>
          <a:p>
            <a:r>
              <a:rPr lang="en-US" sz="1600" dirty="0" smtClean="0"/>
              <a:t>Bucharest</a:t>
            </a:r>
            <a:r>
              <a:rPr lang="pl-PL" sz="1600" dirty="0" smtClean="0"/>
              <a:t>, </a:t>
            </a:r>
            <a:r>
              <a:rPr lang="en-US" sz="1600" dirty="0" smtClean="0"/>
              <a:t>14</a:t>
            </a:r>
            <a:r>
              <a:rPr lang="en-US" sz="1600" baseline="30000" dirty="0" smtClean="0"/>
              <a:t>th</a:t>
            </a:r>
            <a:r>
              <a:rPr lang="en-US" sz="1600" dirty="0" smtClean="0"/>
              <a:t> </a:t>
            </a:r>
            <a:r>
              <a:rPr lang="en-US" sz="1600" dirty="0" smtClean="0"/>
              <a:t>of </a:t>
            </a:r>
            <a:r>
              <a:rPr lang="pl-PL" sz="1600" dirty="0" smtClean="0"/>
              <a:t>November </a:t>
            </a:r>
            <a:r>
              <a:rPr lang="pl-PL" sz="1600" dirty="0" smtClean="0"/>
              <a:t>2013 </a:t>
            </a:r>
            <a:endParaRPr lang="en-US" sz="1600" dirty="0"/>
          </a:p>
        </p:txBody>
      </p:sp>
      <p:sp>
        <p:nvSpPr>
          <p:cNvPr id="12" name="Prostokąt 11"/>
          <p:cNvSpPr/>
          <p:nvPr/>
        </p:nvSpPr>
        <p:spPr>
          <a:xfrm>
            <a:off x="-1" y="-1"/>
            <a:ext cx="1475656" cy="6858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13" name="pole tekstowe 12"/>
          <p:cNvSpPr txBox="1"/>
          <p:nvPr/>
        </p:nvSpPr>
        <p:spPr>
          <a:xfrm>
            <a:off x="20735" y="288927"/>
            <a:ext cx="1547665" cy="400110"/>
          </a:xfrm>
          <a:prstGeom prst="rect">
            <a:avLst/>
          </a:prstGeom>
          <a:noFill/>
        </p:spPr>
        <p:txBody>
          <a:bodyPr wrap="square">
            <a:spAutoFit/>
          </a:bodyPr>
          <a:lstStyle/>
          <a:p>
            <a:pPr>
              <a:defRPr/>
            </a:pPr>
            <a:r>
              <a:rPr lang="pl-PL" sz="2000" b="1" dirty="0" smtClean="0">
                <a:solidFill>
                  <a:schemeClr val="bg1"/>
                </a:solidFill>
                <a:latin typeface="+mj-lt"/>
              </a:rPr>
              <a:t>KRUK</a:t>
            </a:r>
            <a:r>
              <a:rPr lang="en-US" sz="2000" b="1" dirty="0" smtClean="0">
                <a:solidFill>
                  <a:schemeClr val="bg1"/>
                </a:solidFill>
                <a:latin typeface="+mj-lt"/>
              </a:rPr>
              <a:t> Group</a:t>
            </a:r>
            <a:endParaRPr lang="pl-PL" sz="2000" b="1" dirty="0">
              <a:solidFill>
                <a:schemeClr val="bg1"/>
              </a:solidFill>
              <a:latin typeface="+mj-lt"/>
            </a:endParaRPr>
          </a:p>
        </p:txBody>
      </p:sp>
      <p:pic>
        <p:nvPicPr>
          <p:cNvPr id="4107" name="Obraz 6" descr="logo_raven_bial.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63" y="3790950"/>
            <a:ext cx="90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Obraz 7" descr="logo_kruk_bia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 y="1743075"/>
            <a:ext cx="865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ERIF_nowe_logo_bi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188" y="2870200"/>
            <a:ext cx="10080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3" descr="C:\Users\alipiec\Desktop\folder B2C\NOVUM_logo_2012 (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188" y="6135688"/>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az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037" y="4892810"/>
            <a:ext cx="1104999" cy="7695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 rogami zaokrąglonymi z jednej strony 3"/>
          <p:cNvSpPr/>
          <p:nvPr/>
        </p:nvSpPr>
        <p:spPr>
          <a:xfrm rot="5400000" flipV="1">
            <a:off x="2627784" y="-315416"/>
            <a:ext cx="3672408" cy="7560840"/>
          </a:xfrm>
          <a:prstGeom prst="round2SameRect">
            <a:avLst>
              <a:gd name="adj1" fmla="val 16040"/>
              <a:gd name="adj2" fmla="val 15275"/>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2" name="Tytuł 1"/>
          <p:cNvSpPr>
            <a:spLocks noGrp="1"/>
          </p:cNvSpPr>
          <p:nvPr>
            <p:ph type="title"/>
          </p:nvPr>
        </p:nvSpPr>
        <p:spPr>
          <a:xfrm>
            <a:off x="508373" y="-27384"/>
            <a:ext cx="8640960" cy="819646"/>
          </a:xfrm>
        </p:spPr>
        <p:txBody>
          <a:bodyPr/>
          <a:lstStyle/>
          <a:p>
            <a:r>
              <a:rPr lang="pl-PL" sz="2000" dirty="0" smtClean="0"/>
              <a:t>„</a:t>
            </a:r>
            <a:r>
              <a:rPr lang="en-US" sz="2000" dirty="0"/>
              <a:t>Financial Education</a:t>
            </a:r>
            <a:r>
              <a:rPr lang="pl-PL" sz="2000" dirty="0"/>
              <a:t>”</a:t>
            </a:r>
            <a:r>
              <a:rPr lang="en-US" sz="2000" dirty="0"/>
              <a:t> study</a:t>
            </a:r>
            <a:endParaRPr lang="pl-PL" sz="2000" dirty="0"/>
          </a:p>
        </p:txBody>
      </p:sp>
      <p:sp>
        <p:nvSpPr>
          <p:cNvPr id="3" name="Symbol zastępczy zawartości 2"/>
          <p:cNvSpPr>
            <a:spLocks noGrp="1"/>
          </p:cNvSpPr>
          <p:nvPr>
            <p:ph idx="1"/>
          </p:nvPr>
        </p:nvSpPr>
        <p:spPr>
          <a:xfrm>
            <a:off x="971600" y="1844825"/>
            <a:ext cx="6984776" cy="3096344"/>
          </a:xfrm>
        </p:spPr>
        <p:txBody>
          <a:bodyPr/>
          <a:lstStyle/>
          <a:p>
            <a:pPr algn="just"/>
            <a:r>
              <a:rPr lang="pl-PL" sz="1800" b="0" dirty="0" smtClean="0">
                <a:solidFill>
                  <a:srgbClr val="003366"/>
                </a:solidFill>
              </a:rPr>
              <a:t>Multicultural </a:t>
            </a:r>
            <a:r>
              <a:rPr lang="pl-PL" sz="1800" b="0" dirty="0" smtClean="0">
                <a:solidFill>
                  <a:srgbClr val="003366"/>
                </a:solidFill>
              </a:rPr>
              <a:t>research on financial ed</a:t>
            </a:r>
            <a:r>
              <a:rPr lang="en-US" sz="1800" b="0" dirty="0" smtClean="0">
                <a:solidFill>
                  <a:srgbClr val="003366"/>
                </a:solidFill>
              </a:rPr>
              <a:t>u</a:t>
            </a:r>
            <a:r>
              <a:rPr lang="pl-PL" sz="1800" b="0" dirty="0" smtClean="0">
                <a:solidFill>
                  <a:srgbClr val="003366"/>
                </a:solidFill>
              </a:rPr>
              <a:t>cation has been conducted on representative </a:t>
            </a:r>
            <a:r>
              <a:rPr lang="en-US" sz="1800" b="0" dirty="0" smtClean="0">
                <a:solidFill>
                  <a:srgbClr val="003366"/>
                </a:solidFill>
              </a:rPr>
              <a:t>samples </a:t>
            </a:r>
            <a:r>
              <a:rPr lang="pl-PL" sz="1800" b="0" dirty="0" smtClean="0">
                <a:solidFill>
                  <a:srgbClr val="003366"/>
                </a:solidFill>
              </a:rPr>
              <a:t>of Polish</a:t>
            </a:r>
            <a:r>
              <a:rPr lang="pl-PL" sz="1800" b="0" dirty="0" smtClean="0">
                <a:solidFill>
                  <a:srgbClr val="003366"/>
                </a:solidFill>
              </a:rPr>
              <a:t>, Czech, Slovak an</a:t>
            </a:r>
            <a:r>
              <a:rPr lang="en-US" sz="1800" b="0" dirty="0" smtClean="0">
                <a:solidFill>
                  <a:srgbClr val="003366"/>
                </a:solidFill>
              </a:rPr>
              <a:t>d</a:t>
            </a:r>
            <a:r>
              <a:rPr lang="pl-PL" sz="1800" b="0" dirty="0" smtClean="0">
                <a:solidFill>
                  <a:srgbClr val="003366"/>
                </a:solidFill>
              </a:rPr>
              <a:t> Romani</a:t>
            </a:r>
            <a:r>
              <a:rPr lang="en-US" sz="1800" b="0" dirty="0" smtClean="0">
                <a:solidFill>
                  <a:srgbClr val="003366"/>
                </a:solidFill>
              </a:rPr>
              <a:t>a</a:t>
            </a:r>
            <a:r>
              <a:rPr lang="pl-PL" sz="1800" b="0" dirty="0" smtClean="0">
                <a:solidFill>
                  <a:srgbClr val="003366"/>
                </a:solidFill>
              </a:rPr>
              <a:t>n</a:t>
            </a:r>
            <a:r>
              <a:rPr lang="en-US" sz="1800" b="0" dirty="0" smtClean="0">
                <a:solidFill>
                  <a:srgbClr val="003366"/>
                </a:solidFill>
              </a:rPr>
              <a:t> </a:t>
            </a:r>
            <a:r>
              <a:rPr lang="pl-PL" sz="1800" b="0" dirty="0" smtClean="0">
                <a:solidFill>
                  <a:srgbClr val="003366"/>
                </a:solidFill>
              </a:rPr>
              <a:t>adult</a:t>
            </a:r>
            <a:r>
              <a:rPr lang="en-US" sz="1800" b="0" dirty="0" smtClean="0">
                <a:solidFill>
                  <a:srgbClr val="003366"/>
                </a:solidFill>
              </a:rPr>
              <a:t>s</a:t>
            </a:r>
            <a:r>
              <a:rPr lang="pl-PL" sz="1800" b="0" dirty="0" smtClean="0">
                <a:solidFill>
                  <a:srgbClr val="003366"/>
                </a:solidFill>
              </a:rPr>
              <a:t> </a:t>
            </a:r>
            <a:endParaRPr lang="pl-PL" sz="1000" b="0" dirty="0" smtClean="0">
              <a:solidFill>
                <a:srgbClr val="003366"/>
              </a:solidFill>
            </a:endParaRPr>
          </a:p>
          <a:p>
            <a:pPr algn="just"/>
            <a:endParaRPr lang="pl-PL" sz="1000" b="0" dirty="0">
              <a:solidFill>
                <a:srgbClr val="003366"/>
              </a:solidFill>
            </a:endParaRPr>
          </a:p>
          <a:p>
            <a:pPr algn="just"/>
            <a:r>
              <a:rPr lang="pl-PL" sz="1800" dirty="0" smtClean="0">
                <a:solidFill>
                  <a:srgbClr val="003366"/>
                </a:solidFill>
              </a:rPr>
              <a:t>Timing: </a:t>
            </a:r>
            <a:r>
              <a:rPr lang="pl-PL" sz="1800" b="0" dirty="0" smtClean="0">
                <a:solidFill>
                  <a:srgbClr val="003366"/>
                </a:solidFill>
              </a:rPr>
              <a:t>August</a:t>
            </a:r>
            <a:r>
              <a:rPr lang="en-US" sz="1800" b="0" dirty="0" smtClean="0">
                <a:solidFill>
                  <a:srgbClr val="003366"/>
                </a:solidFill>
              </a:rPr>
              <a:t> </a:t>
            </a:r>
            <a:r>
              <a:rPr lang="pl-PL" sz="1800" b="0" dirty="0" smtClean="0">
                <a:solidFill>
                  <a:srgbClr val="003366"/>
                </a:solidFill>
              </a:rPr>
              <a:t>-</a:t>
            </a:r>
            <a:r>
              <a:rPr lang="en-US" sz="1800" b="0" dirty="0" smtClean="0">
                <a:solidFill>
                  <a:srgbClr val="003366"/>
                </a:solidFill>
              </a:rPr>
              <a:t> </a:t>
            </a:r>
            <a:r>
              <a:rPr lang="pl-PL" sz="1800" b="0" dirty="0" smtClean="0">
                <a:solidFill>
                  <a:srgbClr val="003366"/>
                </a:solidFill>
              </a:rPr>
              <a:t>November </a:t>
            </a:r>
            <a:r>
              <a:rPr lang="pl-PL" sz="1800" b="0" dirty="0" smtClean="0">
                <a:solidFill>
                  <a:srgbClr val="003366"/>
                </a:solidFill>
              </a:rPr>
              <a:t>2013</a:t>
            </a:r>
          </a:p>
          <a:p>
            <a:pPr algn="just"/>
            <a:r>
              <a:rPr lang="pl-PL" sz="1800" dirty="0" smtClean="0">
                <a:solidFill>
                  <a:srgbClr val="003366"/>
                </a:solidFill>
              </a:rPr>
              <a:t>Methodology:</a:t>
            </a:r>
            <a:endParaRPr lang="pl-PL" sz="1000" dirty="0" smtClean="0">
              <a:solidFill>
                <a:srgbClr val="003366"/>
              </a:solidFill>
            </a:endParaRPr>
          </a:p>
          <a:p>
            <a:pPr marL="0" indent="0">
              <a:buNone/>
            </a:pPr>
            <a:endParaRPr lang="pl-PL" sz="1000" dirty="0" smtClean="0"/>
          </a:p>
          <a:p>
            <a:pPr lvl="1"/>
            <a:r>
              <a:rPr lang="pl-PL" sz="1800" dirty="0" smtClean="0">
                <a:solidFill>
                  <a:srgbClr val="003366"/>
                </a:solidFill>
              </a:rPr>
              <a:t>Poland: </a:t>
            </a:r>
            <a:r>
              <a:rPr lang="en-US" sz="1800" b="0" dirty="0" smtClean="0">
                <a:solidFill>
                  <a:srgbClr val="003366"/>
                </a:solidFill>
              </a:rPr>
              <a:t>		</a:t>
            </a:r>
            <a:r>
              <a:rPr lang="pl-PL" sz="1800" b="0" dirty="0" smtClean="0">
                <a:solidFill>
                  <a:srgbClr val="003366"/>
                </a:solidFill>
              </a:rPr>
              <a:t>CATI N=1000 (TNS)</a:t>
            </a:r>
          </a:p>
          <a:p>
            <a:pPr lvl="1"/>
            <a:r>
              <a:rPr lang="en-US" sz="1800" dirty="0" smtClean="0">
                <a:solidFill>
                  <a:srgbClr val="003366"/>
                </a:solidFill>
              </a:rPr>
              <a:t>The </a:t>
            </a:r>
            <a:r>
              <a:rPr lang="pl-PL" sz="1800" dirty="0" smtClean="0">
                <a:solidFill>
                  <a:srgbClr val="003366"/>
                </a:solidFill>
              </a:rPr>
              <a:t>Czech </a:t>
            </a:r>
            <a:r>
              <a:rPr lang="pl-PL" sz="1800" dirty="0" smtClean="0">
                <a:solidFill>
                  <a:srgbClr val="003366"/>
                </a:solidFill>
              </a:rPr>
              <a:t>Republic: </a:t>
            </a:r>
            <a:r>
              <a:rPr lang="en-US" sz="1800" b="0" dirty="0" smtClean="0">
                <a:solidFill>
                  <a:srgbClr val="003366"/>
                </a:solidFill>
              </a:rPr>
              <a:t>	</a:t>
            </a:r>
            <a:r>
              <a:rPr lang="pl-PL" sz="1800" b="0" dirty="0" smtClean="0">
                <a:solidFill>
                  <a:srgbClr val="003366"/>
                </a:solidFill>
              </a:rPr>
              <a:t>Omnibus N=1016 (Stem/MARK)</a:t>
            </a:r>
          </a:p>
          <a:p>
            <a:pPr lvl="1"/>
            <a:r>
              <a:rPr lang="pl-PL" sz="1800" dirty="0" smtClean="0">
                <a:solidFill>
                  <a:srgbClr val="003366"/>
                </a:solidFill>
              </a:rPr>
              <a:t>Slovakia: </a:t>
            </a:r>
            <a:r>
              <a:rPr lang="en-US" sz="1800" b="0" dirty="0" smtClean="0">
                <a:solidFill>
                  <a:srgbClr val="003366"/>
                </a:solidFill>
              </a:rPr>
              <a:t>		</a:t>
            </a:r>
            <a:r>
              <a:rPr lang="pl-PL" sz="1800" b="0" dirty="0" smtClean="0">
                <a:solidFill>
                  <a:srgbClr val="003366"/>
                </a:solidFill>
              </a:rPr>
              <a:t>Omnibus N=1014 (Focus)</a:t>
            </a:r>
          </a:p>
          <a:p>
            <a:pPr lvl="1"/>
            <a:r>
              <a:rPr lang="pl-PL" sz="1800" dirty="0" smtClean="0">
                <a:solidFill>
                  <a:srgbClr val="003366"/>
                </a:solidFill>
              </a:rPr>
              <a:t>Romania: </a:t>
            </a:r>
            <a:r>
              <a:rPr lang="en-US" sz="1800" b="0" dirty="0" smtClean="0">
                <a:solidFill>
                  <a:srgbClr val="003366"/>
                </a:solidFill>
              </a:rPr>
              <a:t>		</a:t>
            </a:r>
            <a:r>
              <a:rPr lang="pl-PL" sz="1800" b="0" dirty="0" smtClean="0">
                <a:solidFill>
                  <a:srgbClr val="003366"/>
                </a:solidFill>
              </a:rPr>
              <a:t>CATI N=800 (TNS CSOP)</a:t>
            </a:r>
          </a:p>
          <a:p>
            <a:pPr lvl="1"/>
            <a:endParaRPr lang="pl-PL" sz="1200" dirty="0"/>
          </a:p>
          <a:p>
            <a:pPr lvl="1"/>
            <a:endParaRPr lang="pl-PL" sz="1050" dirty="0" smtClean="0"/>
          </a:p>
        </p:txBody>
      </p:sp>
    </p:spTree>
    <p:extLst>
      <p:ext uri="{BB962C8B-B14F-4D97-AF65-F5344CB8AC3E}">
        <p14:creationId xmlns:p14="http://schemas.microsoft.com/office/powerpoint/2010/main" val="3521527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493701" y="188640"/>
            <a:ext cx="8496300" cy="647700"/>
          </a:xfrm>
        </p:spPr>
        <p:txBody>
          <a:bodyPr/>
          <a:lstStyle/>
          <a:p>
            <a:r>
              <a:rPr lang="en-US" sz="2000" dirty="0"/>
              <a:t>Do you think you received in your youth enough education about proper home finance management</a:t>
            </a:r>
            <a:r>
              <a:rPr lang="pl-PL" sz="2000" dirty="0"/>
              <a:t>?</a:t>
            </a:r>
            <a:endParaRPr lang="en-US" sz="2000" dirty="0"/>
          </a:p>
        </p:txBody>
      </p:sp>
      <p:sp>
        <p:nvSpPr>
          <p:cNvPr id="12" name="Prostokąt z rogami zaokrąglonymi z jednej strony 11"/>
          <p:cNvSpPr/>
          <p:nvPr/>
        </p:nvSpPr>
        <p:spPr>
          <a:xfrm rot="5400000" flipV="1">
            <a:off x="3985766" y="1071094"/>
            <a:ext cx="1512169" cy="8820272"/>
          </a:xfrm>
          <a:prstGeom prst="round2SameRect">
            <a:avLst>
              <a:gd name="adj1" fmla="val 16040"/>
              <a:gd name="adj2" fmla="val 0"/>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6" name="Symbol zastępczy zawartości 2"/>
          <p:cNvSpPr txBox="1">
            <a:spLocks/>
          </p:cNvSpPr>
          <p:nvPr/>
        </p:nvSpPr>
        <p:spPr bwMode="auto">
          <a:xfrm>
            <a:off x="779169" y="4797152"/>
            <a:ext cx="8041303" cy="1296144"/>
          </a:xfrm>
          <a:prstGeom prst="rect">
            <a:avLst/>
          </a:prstGeom>
          <a:noFill/>
          <a:ln w="3175">
            <a:noFill/>
          </a:ln>
          <a:extLst/>
        </p:spPr>
        <p:txBody>
          <a:bodyPr/>
          <a:lstStyle/>
          <a:p>
            <a:pPr algn="just" eaLnBrk="0" hangingPunct="0">
              <a:spcBef>
                <a:spcPct val="20000"/>
              </a:spcBef>
              <a:spcAft>
                <a:spcPts val="600"/>
              </a:spcAft>
              <a:buClr>
                <a:srgbClr val="7F7F7F"/>
              </a:buClr>
              <a:defRPr/>
            </a:pPr>
            <a:r>
              <a:rPr lang="pl-PL" sz="1600" b="1" kern="0" dirty="0" smtClean="0">
                <a:solidFill>
                  <a:srgbClr val="003366"/>
                </a:solidFill>
                <a:latin typeface="Calibri" pitchFamily="34" charset="0"/>
              </a:rPr>
              <a:t>Central Europe</a:t>
            </a:r>
            <a:r>
              <a:rPr lang="en-US" sz="1600" b="1" kern="0" dirty="0" smtClean="0">
                <a:solidFill>
                  <a:srgbClr val="003366"/>
                </a:solidFill>
                <a:latin typeface="Calibri" pitchFamily="34" charset="0"/>
              </a:rPr>
              <a:t>an</a:t>
            </a:r>
            <a:r>
              <a:rPr lang="pl-PL" sz="1600" b="1" kern="0" dirty="0" smtClean="0">
                <a:solidFill>
                  <a:srgbClr val="003366"/>
                </a:solidFill>
                <a:latin typeface="Calibri" pitchFamily="34" charset="0"/>
              </a:rPr>
              <a:t> inhabitants feel </a:t>
            </a:r>
            <a:r>
              <a:rPr lang="en-US" sz="1600" b="1" kern="0" dirty="0" smtClean="0">
                <a:solidFill>
                  <a:srgbClr val="003366"/>
                </a:solidFill>
                <a:latin typeface="Calibri" pitchFamily="34" charset="0"/>
              </a:rPr>
              <a:t>they </a:t>
            </a:r>
            <a:r>
              <a:rPr lang="pl-PL" sz="1600" b="1" kern="0" dirty="0" smtClean="0">
                <a:solidFill>
                  <a:srgbClr val="003366"/>
                </a:solidFill>
                <a:latin typeface="Calibri" pitchFamily="34" charset="0"/>
              </a:rPr>
              <a:t>lack sufficient </a:t>
            </a:r>
            <a:r>
              <a:rPr lang="pl-PL" sz="1600" b="1" kern="0" dirty="0" smtClean="0">
                <a:solidFill>
                  <a:srgbClr val="003366"/>
                </a:solidFill>
                <a:latin typeface="Calibri" pitchFamily="34" charset="0"/>
              </a:rPr>
              <a:t>knowledge about finance</a:t>
            </a:r>
            <a:r>
              <a:rPr lang="pl-PL" sz="1600" kern="0" dirty="0" smtClean="0">
                <a:solidFill>
                  <a:srgbClr val="003366"/>
                </a:solidFill>
                <a:latin typeface="Calibri" pitchFamily="34" charset="0"/>
              </a:rPr>
              <a:t>. They believe they haven’t received </a:t>
            </a:r>
            <a:r>
              <a:rPr lang="en-US" sz="1600" kern="0" dirty="0" smtClean="0">
                <a:solidFill>
                  <a:srgbClr val="003366"/>
                </a:solidFill>
                <a:latin typeface="Calibri" pitchFamily="34" charset="0"/>
              </a:rPr>
              <a:t>the </a:t>
            </a:r>
            <a:r>
              <a:rPr lang="pl-PL" sz="1600" kern="0" dirty="0" smtClean="0">
                <a:solidFill>
                  <a:srgbClr val="003366"/>
                </a:solidFill>
                <a:latin typeface="Calibri" pitchFamily="34" charset="0"/>
              </a:rPr>
              <a:t>required financial knowledge. </a:t>
            </a:r>
            <a:r>
              <a:rPr lang="en-US" sz="1600" kern="0" dirty="0">
                <a:solidFill>
                  <a:srgbClr val="003366"/>
                </a:solidFill>
                <a:latin typeface="Calibri" pitchFamily="34" charset="0"/>
              </a:rPr>
              <a:t>This situation applies to all </a:t>
            </a:r>
            <a:r>
              <a:rPr lang="en-US" sz="1600" kern="0" dirty="0" smtClean="0">
                <a:solidFill>
                  <a:srgbClr val="003366"/>
                </a:solidFill>
                <a:latin typeface="Calibri" pitchFamily="34" charset="0"/>
              </a:rPr>
              <a:t>countries surveyed and </a:t>
            </a:r>
            <a:r>
              <a:rPr lang="en-US" sz="1600" kern="0" dirty="0" smtClean="0">
                <a:solidFill>
                  <a:srgbClr val="003366"/>
                </a:solidFill>
                <a:latin typeface="Calibri" pitchFamily="34" charset="0"/>
              </a:rPr>
              <a:t>Slovaks expressed the </a:t>
            </a:r>
            <a:r>
              <a:rPr lang="en-US" sz="1600" kern="0" dirty="0">
                <a:solidFill>
                  <a:srgbClr val="003366"/>
                </a:solidFill>
                <a:latin typeface="Calibri" pitchFamily="34" charset="0"/>
              </a:rPr>
              <a:t>relatively strongest feeling </a:t>
            </a:r>
            <a:r>
              <a:rPr lang="pl-PL" sz="1600" kern="0" dirty="0" smtClean="0">
                <a:solidFill>
                  <a:srgbClr val="003366"/>
                </a:solidFill>
                <a:latin typeface="Calibri" pitchFamily="34" charset="0"/>
              </a:rPr>
              <a:t>of that </a:t>
            </a:r>
            <a:r>
              <a:rPr lang="pl-PL" sz="1600" kern="0" dirty="0" smtClean="0">
                <a:solidFill>
                  <a:srgbClr val="003366"/>
                </a:solidFill>
                <a:latin typeface="Calibri" pitchFamily="34" charset="0"/>
              </a:rPr>
              <a:t>sort</a:t>
            </a:r>
            <a:r>
              <a:rPr lang="en-US" sz="1600" kern="0" dirty="0" smtClean="0">
                <a:solidFill>
                  <a:srgbClr val="003366"/>
                </a:solidFill>
                <a:latin typeface="Calibri" pitchFamily="34" charset="0"/>
              </a:rPr>
              <a:t>. </a:t>
            </a:r>
            <a:r>
              <a:rPr lang="en-US" sz="1600" kern="0" dirty="0">
                <a:solidFill>
                  <a:srgbClr val="003366"/>
                </a:solidFill>
                <a:latin typeface="Calibri" pitchFamily="34" charset="0"/>
              </a:rPr>
              <a:t>Two out of three Slovaks believe </a:t>
            </a:r>
            <a:r>
              <a:rPr lang="en-US" sz="1600" kern="0" dirty="0" smtClean="0">
                <a:solidFill>
                  <a:srgbClr val="003366"/>
                </a:solidFill>
                <a:latin typeface="Calibri" pitchFamily="34" charset="0"/>
              </a:rPr>
              <a:t>that</a:t>
            </a:r>
            <a:r>
              <a:rPr lang="pl-PL" sz="1600" kern="0" dirty="0">
                <a:solidFill>
                  <a:srgbClr val="003366"/>
                </a:solidFill>
                <a:latin typeface="Calibri" pitchFamily="34" charset="0"/>
              </a:rPr>
              <a:t>, </a:t>
            </a:r>
            <a:r>
              <a:rPr lang="en-US" sz="1600" kern="0" dirty="0" smtClean="0">
                <a:solidFill>
                  <a:srgbClr val="003366"/>
                </a:solidFill>
                <a:latin typeface="Calibri" pitchFamily="34" charset="0"/>
              </a:rPr>
              <a:t>when</a:t>
            </a:r>
            <a:r>
              <a:rPr lang="pl-PL" sz="1600" kern="0" dirty="0" smtClean="0">
                <a:solidFill>
                  <a:srgbClr val="003366"/>
                </a:solidFill>
                <a:latin typeface="Calibri" pitchFamily="34" charset="0"/>
              </a:rPr>
              <a:t> </a:t>
            </a:r>
            <a:r>
              <a:rPr lang="pl-PL" sz="1600" kern="0" dirty="0">
                <a:solidFill>
                  <a:srgbClr val="003366"/>
                </a:solidFill>
                <a:latin typeface="Calibri" pitchFamily="34" charset="0"/>
              </a:rPr>
              <a:t>they were </a:t>
            </a:r>
            <a:r>
              <a:rPr lang="pl-PL" sz="1600" kern="0" dirty="0" smtClean="0">
                <a:solidFill>
                  <a:srgbClr val="003366"/>
                </a:solidFill>
                <a:latin typeface="Calibri" pitchFamily="34" charset="0"/>
              </a:rPr>
              <a:t>young, </a:t>
            </a:r>
            <a:r>
              <a:rPr lang="en-US" sz="1600" kern="0" dirty="0" smtClean="0">
                <a:solidFill>
                  <a:srgbClr val="003366"/>
                </a:solidFill>
                <a:latin typeface="Calibri" pitchFamily="34" charset="0"/>
              </a:rPr>
              <a:t>the</a:t>
            </a:r>
            <a:r>
              <a:rPr lang="pl-PL" sz="1600" kern="0" dirty="0" smtClean="0">
                <a:solidFill>
                  <a:srgbClr val="003366"/>
                </a:solidFill>
                <a:latin typeface="Calibri" pitchFamily="34" charset="0"/>
              </a:rPr>
              <a:t>y have</a:t>
            </a:r>
            <a:r>
              <a:rPr lang="en-US" sz="1600" kern="0" dirty="0" smtClean="0">
                <a:solidFill>
                  <a:srgbClr val="003366"/>
                </a:solidFill>
                <a:latin typeface="Calibri" pitchFamily="34" charset="0"/>
              </a:rPr>
              <a:t> </a:t>
            </a:r>
            <a:r>
              <a:rPr lang="pl-PL" sz="1600" kern="0" dirty="0" smtClean="0">
                <a:solidFill>
                  <a:srgbClr val="003366"/>
                </a:solidFill>
                <a:latin typeface="Calibri" pitchFamily="34" charset="0"/>
              </a:rPr>
              <a:t>n</a:t>
            </a:r>
            <a:r>
              <a:rPr lang="en-US" sz="1600" kern="0" dirty="0" smtClean="0">
                <a:solidFill>
                  <a:srgbClr val="003366"/>
                </a:solidFill>
                <a:latin typeface="Calibri" pitchFamily="34" charset="0"/>
              </a:rPr>
              <a:t>o</a:t>
            </a:r>
            <a:r>
              <a:rPr lang="pl-PL" sz="1600" kern="0" dirty="0" smtClean="0">
                <a:solidFill>
                  <a:srgbClr val="003366"/>
                </a:solidFill>
                <a:latin typeface="Calibri" pitchFamily="34" charset="0"/>
              </a:rPr>
              <a:t>t received </a:t>
            </a:r>
            <a:r>
              <a:rPr lang="en-US" sz="1600" kern="0" dirty="0" smtClean="0">
                <a:solidFill>
                  <a:srgbClr val="003366"/>
                </a:solidFill>
                <a:latin typeface="Calibri" pitchFamily="34" charset="0"/>
              </a:rPr>
              <a:t>adequate </a:t>
            </a:r>
            <a:r>
              <a:rPr lang="en-US" sz="1600" kern="0" dirty="0">
                <a:solidFill>
                  <a:srgbClr val="003366"/>
                </a:solidFill>
                <a:latin typeface="Calibri" pitchFamily="34" charset="0"/>
              </a:rPr>
              <a:t>knowledge </a:t>
            </a:r>
            <a:r>
              <a:rPr lang="pl-PL" sz="1600" kern="0" dirty="0" smtClean="0">
                <a:solidFill>
                  <a:srgbClr val="003366"/>
                </a:solidFill>
                <a:latin typeface="Calibri" pitchFamily="34" charset="0"/>
              </a:rPr>
              <a:t>in matter</a:t>
            </a:r>
            <a:r>
              <a:rPr lang="en-US" sz="1600" kern="0" dirty="0" smtClean="0">
                <a:solidFill>
                  <a:srgbClr val="003366"/>
                </a:solidFill>
                <a:latin typeface="Calibri" pitchFamily="34" charset="0"/>
              </a:rPr>
              <a:t>s</a:t>
            </a:r>
            <a:r>
              <a:rPr lang="pl-PL" sz="1600" kern="0" dirty="0" smtClean="0">
                <a:solidFill>
                  <a:srgbClr val="003366"/>
                </a:solidFill>
                <a:latin typeface="Calibri" pitchFamily="34" charset="0"/>
              </a:rPr>
              <a:t> of </a:t>
            </a:r>
            <a:r>
              <a:rPr lang="en-US" sz="1600" kern="0" dirty="0" smtClean="0">
                <a:solidFill>
                  <a:srgbClr val="003366"/>
                </a:solidFill>
                <a:latin typeface="Calibri" pitchFamily="34" charset="0"/>
              </a:rPr>
              <a:t>household budget</a:t>
            </a:r>
            <a:r>
              <a:rPr lang="pl-PL" sz="1600" kern="0" dirty="0" smtClean="0">
                <a:solidFill>
                  <a:srgbClr val="003366"/>
                </a:solidFill>
                <a:latin typeface="Calibri" pitchFamily="34" charset="0"/>
              </a:rPr>
              <a:t> </a:t>
            </a:r>
            <a:r>
              <a:rPr lang="en-US" sz="1600" kern="0" dirty="0" smtClean="0">
                <a:solidFill>
                  <a:srgbClr val="003366"/>
                </a:solidFill>
                <a:latin typeface="Calibri" pitchFamily="34" charset="0"/>
              </a:rPr>
              <a:t>management</a:t>
            </a:r>
            <a:r>
              <a:rPr lang="pl-PL" sz="1600" kern="0" dirty="0" smtClean="0">
                <a:solidFill>
                  <a:srgbClr val="000066"/>
                </a:solidFill>
                <a:latin typeface="Calibri" pitchFamily="34" charset="0"/>
              </a:rPr>
              <a:t>.</a:t>
            </a:r>
            <a:endParaRPr lang="pl-PL" sz="1600" kern="0" dirty="0">
              <a:solidFill>
                <a:srgbClr val="000066"/>
              </a:solidFill>
              <a:latin typeface="Calibri" pitchFamily="34" charset="0"/>
            </a:endParaRPr>
          </a:p>
        </p:txBody>
      </p:sp>
      <p:graphicFrame>
        <p:nvGraphicFramePr>
          <p:cNvPr id="7" name="Wykres 6"/>
          <p:cNvGraphicFramePr>
            <a:graphicFrameLocks/>
          </p:cNvGraphicFramePr>
          <p:nvPr>
            <p:extLst>
              <p:ext uri="{D42A27DB-BD31-4B8C-83A1-F6EECF244321}">
                <p14:modId xmlns:p14="http://schemas.microsoft.com/office/powerpoint/2010/main" val="2153152293"/>
              </p:ext>
            </p:extLst>
          </p:nvPr>
        </p:nvGraphicFramePr>
        <p:xfrm>
          <a:off x="539750" y="1340768"/>
          <a:ext cx="8352928"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1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539750" y="44450"/>
            <a:ext cx="8496300" cy="647700"/>
          </a:xfrm>
        </p:spPr>
        <p:txBody>
          <a:bodyPr/>
          <a:lstStyle/>
          <a:p>
            <a:r>
              <a:rPr lang="en-US" sz="2000" dirty="0"/>
              <a:t>Does early-started financial education help in one’s everyday life?</a:t>
            </a:r>
          </a:p>
        </p:txBody>
      </p:sp>
      <p:sp>
        <p:nvSpPr>
          <p:cNvPr id="12" name="Prostokąt z rogami zaokrąglonymi z jednej strony 11"/>
          <p:cNvSpPr/>
          <p:nvPr/>
        </p:nvSpPr>
        <p:spPr>
          <a:xfrm rot="5400000" flipV="1">
            <a:off x="6210316" y="3159612"/>
            <a:ext cx="1367376" cy="4499992"/>
          </a:xfrm>
          <a:prstGeom prst="round2SameRect">
            <a:avLst>
              <a:gd name="adj1" fmla="val 16040"/>
              <a:gd name="adj2" fmla="val 0"/>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solidFill>
                <a:prstClr val="white"/>
              </a:solidFill>
            </a:endParaRPr>
          </a:p>
        </p:txBody>
      </p:sp>
      <p:sp>
        <p:nvSpPr>
          <p:cNvPr id="6" name="Symbol zastępczy zawartości 2"/>
          <p:cNvSpPr txBox="1">
            <a:spLocks/>
          </p:cNvSpPr>
          <p:nvPr/>
        </p:nvSpPr>
        <p:spPr bwMode="auto">
          <a:xfrm>
            <a:off x="4932040" y="4869160"/>
            <a:ext cx="3960440" cy="720080"/>
          </a:xfrm>
          <a:prstGeom prst="rect">
            <a:avLst/>
          </a:prstGeom>
          <a:noFill/>
          <a:ln w="3175">
            <a:noFill/>
          </a:ln>
          <a:extLst/>
        </p:spPr>
        <p:txBody>
          <a:bodyPr/>
          <a:lstStyle/>
          <a:p>
            <a:pPr algn="just" eaLnBrk="0" hangingPunct="0">
              <a:spcBef>
                <a:spcPct val="20000"/>
              </a:spcBef>
              <a:spcAft>
                <a:spcPts val="600"/>
              </a:spcAft>
              <a:buClr>
                <a:srgbClr val="7F7F7F"/>
              </a:buClr>
              <a:defRPr/>
            </a:pPr>
            <a:r>
              <a:rPr lang="en-US" sz="1600" kern="0" dirty="0">
                <a:solidFill>
                  <a:srgbClr val="003366"/>
                </a:solidFill>
                <a:latin typeface="Calibri" pitchFamily="34" charset="0"/>
              </a:rPr>
              <a:t>Almost everyone in </a:t>
            </a:r>
            <a:r>
              <a:rPr lang="pl-PL" sz="1600" kern="0" dirty="0" smtClean="0">
                <a:solidFill>
                  <a:srgbClr val="003366"/>
                </a:solidFill>
                <a:latin typeface="Calibri" pitchFamily="34" charset="0"/>
              </a:rPr>
              <a:t>Poland</a:t>
            </a:r>
            <a:r>
              <a:rPr lang="en-US" sz="1600" kern="0" dirty="0" smtClean="0">
                <a:solidFill>
                  <a:srgbClr val="003366"/>
                </a:solidFill>
                <a:latin typeface="Calibri" pitchFamily="34" charset="0"/>
              </a:rPr>
              <a:t>, </a:t>
            </a:r>
            <a:r>
              <a:rPr lang="en-US" sz="1600" kern="0" dirty="0">
                <a:solidFill>
                  <a:srgbClr val="003366"/>
                </a:solidFill>
                <a:latin typeface="Calibri" pitchFamily="34" charset="0"/>
              </a:rPr>
              <a:t>Romania, the Czech Republic and Slovakia underlines that </a:t>
            </a:r>
            <a:r>
              <a:rPr lang="en-US" sz="1600" b="1" kern="0" dirty="0" smtClean="0">
                <a:solidFill>
                  <a:srgbClr val="003366"/>
                </a:solidFill>
                <a:latin typeface="Calibri" pitchFamily="34" charset="0"/>
              </a:rPr>
              <a:t>early </a:t>
            </a:r>
            <a:r>
              <a:rPr lang="pl-PL" sz="1600" b="1" kern="0" dirty="0" smtClean="0">
                <a:solidFill>
                  <a:srgbClr val="003366"/>
                </a:solidFill>
                <a:latin typeface="Calibri" pitchFamily="34" charset="0"/>
              </a:rPr>
              <a:t>financial </a:t>
            </a:r>
            <a:r>
              <a:rPr lang="en-US" sz="1600" b="1" kern="0" dirty="0" smtClean="0">
                <a:solidFill>
                  <a:srgbClr val="003366"/>
                </a:solidFill>
                <a:latin typeface="Calibri" pitchFamily="34" charset="0"/>
              </a:rPr>
              <a:t>education </a:t>
            </a:r>
            <a:r>
              <a:rPr lang="en-US" sz="1600" b="1" kern="0" dirty="0">
                <a:solidFill>
                  <a:srgbClr val="003366"/>
                </a:solidFill>
                <a:latin typeface="Calibri" pitchFamily="34" charset="0"/>
              </a:rPr>
              <a:t>is helpful in everyday life</a:t>
            </a:r>
            <a:r>
              <a:rPr lang="en-US" sz="1600" kern="0" dirty="0">
                <a:solidFill>
                  <a:srgbClr val="003366"/>
                </a:solidFill>
                <a:latin typeface="Calibri" pitchFamily="34" charset="0"/>
              </a:rPr>
              <a:t>.</a:t>
            </a:r>
            <a:endParaRPr lang="pl-PL" sz="1600" kern="0" dirty="0" smtClean="0">
              <a:solidFill>
                <a:srgbClr val="003366"/>
              </a:solidFill>
              <a:latin typeface="Calibri" pitchFamily="34" charset="0"/>
            </a:endParaRPr>
          </a:p>
        </p:txBody>
      </p:sp>
      <p:graphicFrame>
        <p:nvGraphicFramePr>
          <p:cNvPr id="7" name="Wykres 6"/>
          <p:cNvGraphicFramePr>
            <a:graphicFrameLocks/>
          </p:cNvGraphicFramePr>
          <p:nvPr>
            <p:extLst>
              <p:ext uri="{D42A27DB-BD31-4B8C-83A1-F6EECF244321}">
                <p14:modId xmlns:p14="http://schemas.microsoft.com/office/powerpoint/2010/main" val="3054993992"/>
              </p:ext>
            </p:extLst>
          </p:nvPr>
        </p:nvGraphicFramePr>
        <p:xfrm>
          <a:off x="251520" y="1340768"/>
          <a:ext cx="8445324" cy="3169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617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539750" y="44450"/>
            <a:ext cx="8496300" cy="647700"/>
          </a:xfrm>
        </p:spPr>
        <p:txBody>
          <a:bodyPr/>
          <a:lstStyle/>
          <a:p>
            <a:r>
              <a:rPr lang="en-US" sz="2000" dirty="0"/>
              <a:t>What do </a:t>
            </a:r>
            <a:r>
              <a:rPr lang="pl-PL" sz="2000" dirty="0" err="1"/>
              <a:t>people</a:t>
            </a:r>
            <a:r>
              <a:rPr lang="pl-PL" sz="2000" dirty="0"/>
              <a:t> </a:t>
            </a:r>
            <a:r>
              <a:rPr lang="en-US" sz="2000" dirty="0"/>
              <a:t>know about finances? </a:t>
            </a:r>
            <a:r>
              <a:rPr lang="en-US" sz="2000" u="none" dirty="0"/>
              <a:t>– </a:t>
            </a:r>
            <a:r>
              <a:rPr lang="en-US" sz="2000" b="0" i="1" u="none" dirty="0"/>
              <a:t>Prompted, multiple answer</a:t>
            </a:r>
          </a:p>
        </p:txBody>
      </p:sp>
      <p:graphicFrame>
        <p:nvGraphicFramePr>
          <p:cNvPr id="7" name="Wykres 6"/>
          <p:cNvGraphicFramePr>
            <a:graphicFrameLocks/>
          </p:cNvGraphicFramePr>
          <p:nvPr>
            <p:extLst>
              <p:ext uri="{D42A27DB-BD31-4B8C-83A1-F6EECF244321}">
                <p14:modId xmlns:p14="http://schemas.microsoft.com/office/powerpoint/2010/main" val="474000396"/>
              </p:ext>
            </p:extLst>
          </p:nvPr>
        </p:nvGraphicFramePr>
        <p:xfrm>
          <a:off x="378763" y="1198972"/>
          <a:ext cx="8352928" cy="3888433"/>
        </p:xfrm>
        <a:graphic>
          <a:graphicData uri="http://schemas.openxmlformats.org/drawingml/2006/chart">
            <c:chart xmlns:c="http://schemas.openxmlformats.org/drawingml/2006/chart" xmlns:r="http://schemas.openxmlformats.org/officeDocument/2006/relationships" r:id="rId3"/>
          </a:graphicData>
        </a:graphic>
      </p:graphicFrame>
      <p:sp>
        <p:nvSpPr>
          <p:cNvPr id="12" name="Prostokąt z rogami zaokrąglonymi z jednej strony 11"/>
          <p:cNvSpPr/>
          <p:nvPr/>
        </p:nvSpPr>
        <p:spPr>
          <a:xfrm rot="5400000" flipV="1">
            <a:off x="4051287" y="1072591"/>
            <a:ext cx="1440162" cy="8745268"/>
          </a:xfrm>
          <a:prstGeom prst="round2SameRect">
            <a:avLst>
              <a:gd name="adj1" fmla="val 16040"/>
              <a:gd name="adj2" fmla="val 0"/>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6" name="Symbol zastępczy zawartości 2"/>
          <p:cNvSpPr txBox="1">
            <a:spLocks/>
          </p:cNvSpPr>
          <p:nvPr/>
        </p:nvSpPr>
        <p:spPr bwMode="auto">
          <a:xfrm>
            <a:off x="611560" y="4797150"/>
            <a:ext cx="8280920" cy="1296145"/>
          </a:xfrm>
          <a:prstGeom prst="rect">
            <a:avLst/>
          </a:prstGeom>
          <a:noFill/>
          <a:ln w="3175">
            <a:noFill/>
          </a:ln>
          <a:extLst/>
        </p:spPr>
        <p:txBody>
          <a:bodyPr/>
          <a:lstStyle/>
          <a:p>
            <a:pPr algn="just" eaLnBrk="0" hangingPunct="0">
              <a:spcBef>
                <a:spcPct val="20000"/>
              </a:spcBef>
              <a:spcAft>
                <a:spcPts val="600"/>
              </a:spcAft>
              <a:buClr>
                <a:srgbClr val="7F7F7F"/>
              </a:buClr>
              <a:defRPr/>
            </a:pPr>
            <a:r>
              <a:rPr lang="en-US" sz="1600" b="1" kern="0" dirty="0">
                <a:solidFill>
                  <a:srgbClr val="003366"/>
                </a:solidFill>
                <a:latin typeface="Calibri" pitchFamily="34" charset="0"/>
              </a:rPr>
              <a:t>According to </a:t>
            </a:r>
            <a:r>
              <a:rPr lang="en-US" sz="1600" b="1" kern="0" dirty="0" smtClean="0">
                <a:solidFill>
                  <a:srgbClr val="003366"/>
                </a:solidFill>
                <a:latin typeface="Calibri" pitchFamily="34" charset="0"/>
              </a:rPr>
              <a:t>the </a:t>
            </a:r>
            <a:r>
              <a:rPr lang="pl-PL" sz="1600" b="1" kern="0" dirty="0" smtClean="0">
                <a:solidFill>
                  <a:srgbClr val="003366"/>
                </a:solidFill>
                <a:latin typeface="Calibri" pitchFamily="34" charset="0"/>
              </a:rPr>
              <a:t>general </a:t>
            </a:r>
            <a:r>
              <a:rPr lang="pl-PL" sz="1600" b="1" kern="0" dirty="0" smtClean="0">
                <a:solidFill>
                  <a:srgbClr val="003366"/>
                </a:solidFill>
                <a:latin typeface="Calibri" pitchFamily="34" charset="0"/>
              </a:rPr>
              <a:t>opinion</a:t>
            </a:r>
            <a:r>
              <a:rPr lang="en-US" sz="1600" b="1" kern="0" dirty="0" smtClean="0">
                <a:solidFill>
                  <a:srgbClr val="003366"/>
                </a:solidFill>
                <a:latin typeface="Calibri" pitchFamily="34" charset="0"/>
              </a:rPr>
              <a:t>, </a:t>
            </a:r>
            <a:r>
              <a:rPr lang="en-US" sz="1600" b="1" kern="0" dirty="0">
                <a:solidFill>
                  <a:srgbClr val="003366"/>
                </a:solidFill>
                <a:latin typeface="Calibri" pitchFamily="34" charset="0"/>
              </a:rPr>
              <a:t>practical knowledge of finance is </a:t>
            </a:r>
            <a:r>
              <a:rPr lang="en-US" sz="1600" b="1" kern="0" dirty="0" smtClean="0">
                <a:solidFill>
                  <a:srgbClr val="003366"/>
                </a:solidFill>
                <a:latin typeface="Calibri" pitchFamily="34" charset="0"/>
              </a:rPr>
              <a:t>scarce. </a:t>
            </a:r>
            <a:r>
              <a:rPr lang="en-US" sz="1600" kern="0" dirty="0">
                <a:solidFill>
                  <a:srgbClr val="003366"/>
                </a:solidFill>
                <a:latin typeface="Calibri" pitchFamily="34" charset="0"/>
              </a:rPr>
              <a:t>It can be said that only </a:t>
            </a:r>
            <a:r>
              <a:rPr lang="en-US" sz="1600" b="1" kern="0" dirty="0">
                <a:solidFill>
                  <a:srgbClr val="003366"/>
                </a:solidFill>
                <a:latin typeface="Calibri" pitchFamily="34" charset="0"/>
              </a:rPr>
              <a:t>one-third of residents surveyed </a:t>
            </a:r>
            <a:r>
              <a:rPr lang="en-US" sz="1600" b="1" kern="0" dirty="0" smtClean="0">
                <a:solidFill>
                  <a:srgbClr val="003366"/>
                </a:solidFill>
                <a:latin typeface="Calibri" pitchFamily="34" charset="0"/>
              </a:rPr>
              <a:t>in the </a:t>
            </a:r>
            <a:r>
              <a:rPr lang="en-US" sz="1600" b="1" kern="0" dirty="0">
                <a:solidFill>
                  <a:srgbClr val="003366"/>
                </a:solidFill>
                <a:latin typeface="Calibri" pitchFamily="34" charset="0"/>
              </a:rPr>
              <a:t>Central European </a:t>
            </a:r>
            <a:r>
              <a:rPr lang="en-US" sz="1600" b="1" kern="0" dirty="0" smtClean="0">
                <a:solidFill>
                  <a:srgbClr val="003366"/>
                </a:solidFill>
                <a:latin typeface="Calibri" pitchFamily="34" charset="0"/>
              </a:rPr>
              <a:t>countries </a:t>
            </a:r>
            <a:r>
              <a:rPr lang="en-US" sz="1600" b="1" kern="0" dirty="0">
                <a:solidFill>
                  <a:srgbClr val="003366"/>
                </a:solidFill>
                <a:latin typeface="Calibri" pitchFamily="34" charset="0"/>
              </a:rPr>
              <a:t>have practical skills in the field of finance.</a:t>
            </a:r>
            <a:r>
              <a:rPr lang="en-US" sz="1600" kern="0" dirty="0">
                <a:solidFill>
                  <a:srgbClr val="003366"/>
                </a:solidFill>
                <a:latin typeface="Calibri" pitchFamily="34" charset="0"/>
              </a:rPr>
              <a:t> We are talking about ordinary tasks encountered in everyday life, such as choosing the best credit offers, understanding the loan contract provisions or procedures in the event of difficulties with the repayment of bills.</a:t>
            </a:r>
            <a:endParaRPr lang="pl-PL" sz="1600" kern="0" dirty="0" smtClean="0">
              <a:solidFill>
                <a:srgbClr val="003366"/>
              </a:solidFill>
              <a:latin typeface="Calibri" pitchFamily="34" charset="0"/>
            </a:endParaRPr>
          </a:p>
        </p:txBody>
      </p:sp>
    </p:spTree>
    <p:extLst>
      <p:ext uri="{BB962C8B-B14F-4D97-AF65-F5344CB8AC3E}">
        <p14:creationId xmlns:p14="http://schemas.microsoft.com/office/powerpoint/2010/main" val="98887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539552" y="188640"/>
            <a:ext cx="8496300" cy="647700"/>
          </a:xfrm>
        </p:spPr>
        <p:txBody>
          <a:bodyPr/>
          <a:lstStyle/>
          <a:p>
            <a:r>
              <a:rPr lang="en-US" sz="2000" dirty="0" smtClean="0"/>
              <a:t>Who </a:t>
            </a:r>
            <a:r>
              <a:rPr lang="en-US" sz="2000" dirty="0"/>
              <a:t>needs financial education to move </a:t>
            </a:r>
            <a:r>
              <a:rPr lang="en-US" sz="2000" dirty="0" smtClean="0"/>
              <a:t>easily </a:t>
            </a:r>
            <a:r>
              <a:rPr lang="en-US" sz="2000" dirty="0"/>
              <a:t>around the financial world and wisely </a:t>
            </a:r>
            <a:r>
              <a:rPr lang="en-US" sz="2000" dirty="0" smtClean="0"/>
              <a:t>manage their </a:t>
            </a:r>
            <a:r>
              <a:rPr lang="en-US" sz="2000" dirty="0"/>
              <a:t>home budget now and in the future</a:t>
            </a:r>
            <a:r>
              <a:rPr lang="en-US" sz="2000" dirty="0" smtClean="0"/>
              <a:t>?</a:t>
            </a:r>
            <a:endParaRPr lang="en-US" sz="2000" dirty="0"/>
          </a:p>
        </p:txBody>
      </p:sp>
      <p:sp>
        <p:nvSpPr>
          <p:cNvPr id="12" name="Prostokąt z rogami zaokrąglonymi z jednej strony 11"/>
          <p:cNvSpPr/>
          <p:nvPr/>
        </p:nvSpPr>
        <p:spPr>
          <a:xfrm rot="5400000" flipV="1">
            <a:off x="3689652" y="926979"/>
            <a:ext cx="1944214" cy="8964487"/>
          </a:xfrm>
          <a:prstGeom prst="round2SameRect">
            <a:avLst>
              <a:gd name="adj1" fmla="val 16040"/>
              <a:gd name="adj2" fmla="val 0"/>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6" name="Symbol zastępczy zawartości 2"/>
          <p:cNvSpPr txBox="1">
            <a:spLocks/>
          </p:cNvSpPr>
          <p:nvPr/>
        </p:nvSpPr>
        <p:spPr bwMode="auto">
          <a:xfrm>
            <a:off x="323079" y="4437112"/>
            <a:ext cx="8713417" cy="1728191"/>
          </a:xfrm>
          <a:prstGeom prst="rect">
            <a:avLst/>
          </a:prstGeom>
          <a:noFill/>
          <a:ln w="3175">
            <a:noFill/>
          </a:ln>
          <a:extLst/>
        </p:spPr>
        <p:txBody>
          <a:bodyPr/>
          <a:lstStyle/>
          <a:p>
            <a:pPr algn="just" eaLnBrk="0" hangingPunct="0">
              <a:spcBef>
                <a:spcPct val="20000"/>
              </a:spcBef>
              <a:spcAft>
                <a:spcPts val="600"/>
              </a:spcAft>
              <a:buClr>
                <a:srgbClr val="7F7F7F"/>
              </a:buClr>
              <a:defRPr/>
            </a:pPr>
            <a:r>
              <a:rPr lang="en-US" sz="1200" kern="0" dirty="0">
                <a:solidFill>
                  <a:srgbClr val="003366"/>
                </a:solidFill>
                <a:latin typeface="Calibri" pitchFamily="34" charset="0"/>
              </a:rPr>
              <a:t>According to the respondents in Romania, </a:t>
            </a:r>
            <a:r>
              <a:rPr lang="en-US" sz="1200" kern="0" dirty="0" smtClean="0">
                <a:solidFill>
                  <a:srgbClr val="003366"/>
                </a:solidFill>
                <a:latin typeface="Calibri" pitchFamily="34" charset="0"/>
              </a:rPr>
              <a:t>Poland, </a:t>
            </a:r>
            <a:r>
              <a:rPr lang="en-US" sz="1200" kern="0" dirty="0">
                <a:solidFill>
                  <a:srgbClr val="003366"/>
                </a:solidFill>
                <a:latin typeface="Calibri" pitchFamily="34" charset="0"/>
              </a:rPr>
              <a:t>the Czech Republic and </a:t>
            </a:r>
            <a:r>
              <a:rPr lang="en-US" sz="1200" kern="0" dirty="0" smtClean="0">
                <a:solidFill>
                  <a:srgbClr val="003366"/>
                </a:solidFill>
                <a:latin typeface="Calibri" pitchFamily="34" charset="0"/>
              </a:rPr>
              <a:t>Slovakia, </a:t>
            </a:r>
            <a:r>
              <a:rPr lang="en-US" sz="1200" b="1" kern="0" dirty="0">
                <a:solidFill>
                  <a:srgbClr val="003366"/>
                </a:solidFill>
                <a:latin typeface="Calibri" pitchFamily="34" charset="0"/>
              </a:rPr>
              <a:t>the responsibility for preparing for entry into the world of everyday </a:t>
            </a:r>
            <a:r>
              <a:rPr lang="en-US" sz="1200" b="1" kern="0" dirty="0" smtClean="0">
                <a:solidFill>
                  <a:srgbClr val="003366"/>
                </a:solidFill>
                <a:latin typeface="Calibri" pitchFamily="34" charset="0"/>
              </a:rPr>
              <a:t>finance </a:t>
            </a:r>
            <a:r>
              <a:rPr lang="en-US" sz="1200" b="1" kern="0" dirty="0">
                <a:solidFill>
                  <a:srgbClr val="003366"/>
                </a:solidFill>
                <a:latin typeface="Calibri" pitchFamily="34" charset="0"/>
              </a:rPr>
              <a:t>should lie </a:t>
            </a:r>
            <a:r>
              <a:rPr lang="en-US" sz="1200" b="1" kern="0" dirty="0" smtClean="0">
                <a:solidFill>
                  <a:srgbClr val="003366"/>
                </a:solidFill>
                <a:latin typeface="Calibri" pitchFamily="34" charset="0"/>
              </a:rPr>
              <a:t>to </a:t>
            </a:r>
            <a:r>
              <a:rPr lang="en-US" sz="1200" b="1" kern="0" dirty="0">
                <a:solidFill>
                  <a:srgbClr val="003366"/>
                </a:solidFill>
                <a:latin typeface="Calibri" pitchFamily="34" charset="0"/>
              </a:rPr>
              <a:t>the largest extent </a:t>
            </a:r>
            <a:r>
              <a:rPr lang="en-US" sz="1200" b="1" kern="0" dirty="0" smtClean="0">
                <a:solidFill>
                  <a:srgbClr val="003366"/>
                </a:solidFill>
                <a:latin typeface="Calibri" pitchFamily="34" charset="0"/>
              </a:rPr>
              <a:t>with the </a:t>
            </a:r>
            <a:r>
              <a:rPr lang="en-US" sz="1200" b="1" kern="0" dirty="0">
                <a:solidFill>
                  <a:srgbClr val="003366"/>
                </a:solidFill>
                <a:latin typeface="Calibri" pitchFamily="34" charset="0"/>
              </a:rPr>
              <a:t>family and the </a:t>
            </a:r>
            <a:r>
              <a:rPr lang="en-US" sz="1200" b="1" kern="0" dirty="0" smtClean="0">
                <a:solidFill>
                  <a:srgbClr val="003366"/>
                </a:solidFill>
                <a:latin typeface="Calibri" pitchFamily="34" charset="0"/>
              </a:rPr>
              <a:t>school</a:t>
            </a:r>
            <a:r>
              <a:rPr lang="en-US" sz="1200" kern="0" dirty="0" smtClean="0">
                <a:solidFill>
                  <a:srgbClr val="003366"/>
                </a:solidFill>
                <a:latin typeface="Calibri" pitchFamily="34" charset="0"/>
              </a:rPr>
              <a:t>. </a:t>
            </a:r>
            <a:r>
              <a:rPr lang="en-US" sz="1200" b="1" kern="0" dirty="0" smtClean="0">
                <a:solidFill>
                  <a:srgbClr val="003366"/>
                </a:solidFill>
                <a:latin typeface="Calibri" pitchFamily="34" charset="0"/>
              </a:rPr>
              <a:t>Slovaks </a:t>
            </a:r>
            <a:r>
              <a:rPr lang="pl-PL" sz="1200" b="1" kern="0" dirty="0" smtClean="0">
                <a:solidFill>
                  <a:srgbClr val="003366"/>
                </a:solidFill>
                <a:latin typeface="Calibri" pitchFamily="34" charset="0"/>
              </a:rPr>
              <a:t>declare t</a:t>
            </a:r>
            <a:r>
              <a:rPr lang="en-US" sz="1200" b="1" kern="0" dirty="0" smtClean="0">
                <a:solidFill>
                  <a:srgbClr val="003366"/>
                </a:solidFill>
                <a:latin typeface="Calibri" pitchFamily="34" charset="0"/>
              </a:rPr>
              <a:t>hey</a:t>
            </a:r>
            <a:r>
              <a:rPr lang="pl-PL" sz="1200" b="1" kern="0" dirty="0" smtClean="0">
                <a:solidFill>
                  <a:srgbClr val="003366"/>
                </a:solidFill>
                <a:latin typeface="Calibri" pitchFamily="34" charset="0"/>
              </a:rPr>
              <a:t> rely</a:t>
            </a:r>
            <a:r>
              <a:rPr lang="en-US" sz="1200" b="1" kern="0" dirty="0" smtClean="0">
                <a:solidFill>
                  <a:srgbClr val="003366"/>
                </a:solidFill>
                <a:latin typeface="Calibri" pitchFamily="34" charset="0"/>
              </a:rPr>
              <a:t> most </a:t>
            </a:r>
            <a:r>
              <a:rPr lang="pl-PL" sz="1200" b="1" kern="0" dirty="0" smtClean="0">
                <a:solidFill>
                  <a:srgbClr val="003366"/>
                </a:solidFill>
                <a:latin typeface="Calibri" pitchFamily="34" charset="0"/>
              </a:rPr>
              <a:t>on their</a:t>
            </a:r>
            <a:r>
              <a:rPr lang="en-US" sz="1200" b="1" kern="0" dirty="0" smtClean="0">
                <a:solidFill>
                  <a:srgbClr val="003366"/>
                </a:solidFill>
                <a:latin typeface="Calibri" pitchFamily="34" charset="0"/>
              </a:rPr>
              <a:t> </a:t>
            </a:r>
            <a:r>
              <a:rPr lang="pl-PL" sz="1200" b="1" kern="0" dirty="0" smtClean="0">
                <a:solidFill>
                  <a:srgbClr val="003366"/>
                </a:solidFill>
                <a:latin typeface="Calibri" pitchFamily="34" charset="0"/>
              </a:rPr>
              <a:t>parents</a:t>
            </a:r>
            <a:r>
              <a:rPr lang="pl-PL" sz="1200" kern="0" dirty="0" smtClean="0">
                <a:solidFill>
                  <a:srgbClr val="003366"/>
                </a:solidFill>
                <a:latin typeface="Calibri" pitchFamily="34" charset="0"/>
              </a:rPr>
              <a:t>. 60</a:t>
            </a:r>
            <a:r>
              <a:rPr lang="en-US" sz="1200" kern="0" dirty="0" smtClean="0">
                <a:solidFill>
                  <a:srgbClr val="003366"/>
                </a:solidFill>
                <a:latin typeface="Calibri" pitchFamily="34" charset="0"/>
              </a:rPr>
              <a:t>%</a:t>
            </a:r>
            <a:r>
              <a:rPr lang="pl-PL" sz="1200" kern="0" dirty="0" smtClean="0">
                <a:solidFill>
                  <a:srgbClr val="003366"/>
                </a:solidFill>
                <a:latin typeface="Calibri" pitchFamily="34" charset="0"/>
              </a:rPr>
              <a:t> of Sl</a:t>
            </a:r>
            <a:r>
              <a:rPr lang="en-US" sz="1200" kern="0" dirty="0" smtClean="0">
                <a:solidFill>
                  <a:srgbClr val="003366"/>
                </a:solidFill>
                <a:latin typeface="Calibri" pitchFamily="34" charset="0"/>
              </a:rPr>
              <a:t>o</a:t>
            </a:r>
            <a:r>
              <a:rPr lang="pl-PL" sz="1200" kern="0" dirty="0" smtClean="0">
                <a:solidFill>
                  <a:srgbClr val="003366"/>
                </a:solidFill>
                <a:latin typeface="Calibri" pitchFamily="34" charset="0"/>
              </a:rPr>
              <a:t>vaks</a:t>
            </a:r>
            <a:r>
              <a:rPr lang="en-US" sz="1200" kern="0" dirty="0" smtClean="0">
                <a:solidFill>
                  <a:srgbClr val="003366"/>
                </a:solidFill>
                <a:latin typeface="Calibri" pitchFamily="34" charset="0"/>
              </a:rPr>
              <a:t> </a:t>
            </a:r>
            <a:r>
              <a:rPr lang="en-US" sz="1200" kern="0" dirty="0">
                <a:solidFill>
                  <a:srgbClr val="003366"/>
                </a:solidFill>
                <a:latin typeface="Calibri" pitchFamily="34" charset="0"/>
              </a:rPr>
              <a:t>believe that their financial education should </a:t>
            </a:r>
            <a:r>
              <a:rPr lang="pl-PL" sz="1200" kern="0" dirty="0" smtClean="0">
                <a:solidFill>
                  <a:srgbClr val="003366"/>
                </a:solidFill>
                <a:latin typeface="Calibri" pitchFamily="34" charset="0"/>
              </a:rPr>
              <a:t>be received from</a:t>
            </a:r>
            <a:r>
              <a:rPr lang="en-US" sz="1200" kern="0" dirty="0" smtClean="0">
                <a:solidFill>
                  <a:srgbClr val="003366"/>
                </a:solidFill>
                <a:latin typeface="Calibri" pitchFamily="34" charset="0"/>
              </a:rPr>
              <a:t> parents. </a:t>
            </a:r>
            <a:r>
              <a:rPr lang="pl-PL" sz="1200" kern="0" dirty="0" smtClean="0">
                <a:solidFill>
                  <a:srgbClr val="003366"/>
                </a:solidFill>
                <a:latin typeface="Calibri" pitchFamily="34" charset="0"/>
              </a:rPr>
              <a:t>This</a:t>
            </a:r>
            <a:r>
              <a:rPr lang="en-US" sz="1200" kern="0" dirty="0">
                <a:solidFill>
                  <a:srgbClr val="003366"/>
                </a:solidFill>
                <a:latin typeface="Calibri" pitchFamily="34" charset="0"/>
              </a:rPr>
              <a:t> </a:t>
            </a:r>
            <a:r>
              <a:rPr lang="pl-PL" sz="1200" kern="0" dirty="0" smtClean="0">
                <a:solidFill>
                  <a:srgbClr val="003366"/>
                </a:solidFill>
                <a:latin typeface="Calibri" pitchFamily="34" charset="0"/>
              </a:rPr>
              <a:t>factor </a:t>
            </a:r>
            <a:r>
              <a:rPr lang="en-US" sz="1200" kern="0" dirty="0" err="1" smtClean="0">
                <a:solidFill>
                  <a:srgbClr val="003366"/>
                </a:solidFill>
                <a:latin typeface="Calibri" pitchFamily="34" charset="0"/>
              </a:rPr>
              <a:t>i</a:t>
            </a:r>
            <a:r>
              <a:rPr lang="pl-PL" sz="1200" kern="0" dirty="0" smtClean="0">
                <a:solidFill>
                  <a:srgbClr val="003366"/>
                </a:solidFill>
                <a:latin typeface="Calibri" pitchFamily="34" charset="0"/>
              </a:rPr>
              <a:t>s the smallest among </a:t>
            </a:r>
            <a:r>
              <a:rPr lang="en-US" sz="1200" kern="0" dirty="0" smtClean="0">
                <a:solidFill>
                  <a:srgbClr val="003366"/>
                </a:solidFill>
                <a:latin typeface="Calibri" pitchFamily="34" charset="0"/>
              </a:rPr>
              <a:t>Poles, </a:t>
            </a:r>
            <a:r>
              <a:rPr lang="en-US" sz="1200" kern="0" dirty="0">
                <a:solidFill>
                  <a:srgbClr val="003366"/>
                </a:solidFill>
                <a:latin typeface="Calibri" pitchFamily="34" charset="0"/>
              </a:rPr>
              <a:t>of which only 34% would rely on family. </a:t>
            </a:r>
            <a:r>
              <a:rPr lang="en-US" sz="1200" kern="0" dirty="0" smtClean="0">
                <a:solidFill>
                  <a:srgbClr val="003366"/>
                </a:solidFill>
                <a:latin typeface="Calibri" pitchFamily="34" charset="0"/>
              </a:rPr>
              <a:t>Most</a:t>
            </a:r>
            <a:r>
              <a:rPr lang="pl-PL" sz="1200" kern="0" dirty="0" smtClean="0">
                <a:solidFill>
                  <a:srgbClr val="003366"/>
                </a:solidFill>
                <a:latin typeface="Calibri" pitchFamily="34" charset="0"/>
              </a:rPr>
              <a:t> of them</a:t>
            </a:r>
            <a:r>
              <a:rPr lang="en-US" sz="1200" kern="0" dirty="0" smtClean="0">
                <a:solidFill>
                  <a:srgbClr val="003366"/>
                </a:solidFill>
                <a:latin typeface="Calibri" pitchFamily="34" charset="0"/>
              </a:rPr>
              <a:t> </a:t>
            </a:r>
            <a:r>
              <a:rPr lang="en-US" sz="1200" kern="0" dirty="0">
                <a:solidFill>
                  <a:srgbClr val="003366"/>
                </a:solidFill>
                <a:latin typeface="Calibri" pitchFamily="34" charset="0"/>
              </a:rPr>
              <a:t>indicated the </a:t>
            </a:r>
            <a:r>
              <a:rPr lang="en-US" sz="1200" kern="0" dirty="0" smtClean="0">
                <a:solidFill>
                  <a:srgbClr val="003366"/>
                </a:solidFill>
                <a:latin typeface="Calibri" pitchFamily="34" charset="0"/>
              </a:rPr>
              <a:t>school. </a:t>
            </a:r>
            <a:r>
              <a:rPr lang="en-US" sz="1200" kern="0" dirty="0">
                <a:solidFill>
                  <a:srgbClr val="003366"/>
                </a:solidFill>
                <a:latin typeface="Calibri" pitchFamily="34" charset="0"/>
              </a:rPr>
              <a:t>The vast majority of people in </a:t>
            </a:r>
            <a:r>
              <a:rPr lang="en-US" sz="1200" kern="0" dirty="0" smtClean="0">
                <a:solidFill>
                  <a:srgbClr val="003366"/>
                </a:solidFill>
                <a:latin typeface="Calibri" pitchFamily="34" charset="0"/>
              </a:rPr>
              <a:t>Central </a:t>
            </a:r>
            <a:r>
              <a:rPr lang="en-US" sz="1200" kern="0" dirty="0">
                <a:solidFill>
                  <a:srgbClr val="003366"/>
                </a:solidFill>
                <a:latin typeface="Calibri" pitchFamily="34" charset="0"/>
              </a:rPr>
              <a:t>European countries believe that </a:t>
            </a:r>
            <a:r>
              <a:rPr lang="en-US" sz="1200" b="1" kern="0" dirty="0">
                <a:solidFill>
                  <a:srgbClr val="003366"/>
                </a:solidFill>
                <a:latin typeface="Calibri" pitchFamily="34" charset="0"/>
              </a:rPr>
              <a:t>their financial education should be part of the educational </a:t>
            </a:r>
            <a:r>
              <a:rPr lang="en-US" sz="1200" b="1" kern="0" dirty="0" smtClean="0">
                <a:solidFill>
                  <a:srgbClr val="003366"/>
                </a:solidFill>
                <a:latin typeface="Calibri" pitchFamily="34" charset="0"/>
              </a:rPr>
              <a:t>system. </a:t>
            </a:r>
            <a:r>
              <a:rPr lang="en-US" sz="1200" kern="0" dirty="0" smtClean="0">
                <a:solidFill>
                  <a:srgbClr val="003366"/>
                </a:solidFill>
                <a:latin typeface="Calibri" pitchFamily="34" charset="0"/>
              </a:rPr>
              <a:t>16% </a:t>
            </a:r>
            <a:r>
              <a:rPr lang="en-US" sz="1200" kern="0" dirty="0">
                <a:solidFill>
                  <a:srgbClr val="003366"/>
                </a:solidFill>
                <a:latin typeface="Calibri" pitchFamily="34" charset="0"/>
              </a:rPr>
              <a:t>of Romanians even think that this stage of education should be included at the </a:t>
            </a:r>
            <a:r>
              <a:rPr lang="en-US" sz="1200" kern="0" dirty="0" smtClean="0">
                <a:solidFill>
                  <a:srgbClr val="003366"/>
                </a:solidFill>
                <a:latin typeface="Calibri" pitchFamily="34" charset="0"/>
              </a:rPr>
              <a:t>pre-school </a:t>
            </a:r>
            <a:r>
              <a:rPr lang="en-US" sz="1200" kern="0" dirty="0" smtClean="0">
                <a:solidFill>
                  <a:srgbClr val="003366"/>
                </a:solidFill>
                <a:latin typeface="Calibri" pitchFamily="34" charset="0"/>
              </a:rPr>
              <a:t>stage. </a:t>
            </a:r>
            <a:r>
              <a:rPr lang="en-US" sz="1200" kern="0" dirty="0">
                <a:solidFill>
                  <a:srgbClr val="003366"/>
                </a:solidFill>
                <a:latin typeface="Calibri" pitchFamily="34" charset="0"/>
              </a:rPr>
              <a:t>There is a difference </a:t>
            </a:r>
            <a:r>
              <a:rPr lang="pl-PL" sz="1200" kern="0" dirty="0" smtClean="0">
                <a:solidFill>
                  <a:srgbClr val="003366"/>
                </a:solidFill>
                <a:latin typeface="Calibri" pitchFamily="34" charset="0"/>
              </a:rPr>
              <a:t>in </a:t>
            </a:r>
            <a:r>
              <a:rPr lang="en-US" sz="1200" kern="0" dirty="0" smtClean="0">
                <a:solidFill>
                  <a:srgbClr val="003366"/>
                </a:solidFill>
                <a:latin typeface="Calibri" pitchFamily="34" charset="0"/>
              </a:rPr>
              <a:t>opinion</a:t>
            </a:r>
            <a:r>
              <a:rPr lang="pl-PL" sz="1200" kern="0" dirty="0" smtClean="0">
                <a:solidFill>
                  <a:srgbClr val="003366"/>
                </a:solidFill>
                <a:latin typeface="Calibri" pitchFamily="34" charset="0"/>
              </a:rPr>
              <a:t>s</a:t>
            </a:r>
            <a:r>
              <a:rPr lang="en-US" sz="1200" kern="0" dirty="0" smtClean="0">
                <a:solidFill>
                  <a:srgbClr val="003366"/>
                </a:solidFill>
                <a:latin typeface="Calibri" pitchFamily="34" charset="0"/>
              </a:rPr>
              <a:t> </a:t>
            </a:r>
            <a:r>
              <a:rPr lang="en-US" sz="1200" kern="0" dirty="0">
                <a:solidFill>
                  <a:srgbClr val="003366"/>
                </a:solidFill>
                <a:latin typeface="Calibri" pitchFamily="34" charset="0"/>
              </a:rPr>
              <a:t>between </a:t>
            </a:r>
            <a:r>
              <a:rPr lang="en-US" sz="1200" kern="0" dirty="0" smtClean="0">
                <a:solidFill>
                  <a:srgbClr val="003366"/>
                </a:solidFill>
                <a:latin typeface="Calibri" pitchFamily="34" charset="0"/>
              </a:rPr>
              <a:t>Romanians’ </a:t>
            </a:r>
            <a:r>
              <a:rPr lang="en-US" sz="1200" kern="0" dirty="0">
                <a:solidFill>
                  <a:srgbClr val="003366"/>
                </a:solidFill>
                <a:latin typeface="Calibri" pitchFamily="34" charset="0"/>
              </a:rPr>
              <a:t>and </a:t>
            </a:r>
            <a:r>
              <a:rPr lang="en-US" sz="1200" kern="0" dirty="0" smtClean="0">
                <a:solidFill>
                  <a:srgbClr val="003366"/>
                </a:solidFill>
                <a:latin typeface="Calibri" pitchFamily="34" charset="0"/>
              </a:rPr>
              <a:t>Slovaks’</a:t>
            </a:r>
            <a:r>
              <a:rPr lang="pl-PL" sz="1200" kern="0" dirty="0" smtClean="0">
                <a:solidFill>
                  <a:srgbClr val="003366"/>
                </a:solidFill>
                <a:latin typeface="Calibri" pitchFamily="34" charset="0"/>
              </a:rPr>
              <a:t> </a:t>
            </a:r>
            <a:r>
              <a:rPr lang="en-US" sz="1200" kern="0" dirty="0" smtClean="0">
                <a:solidFill>
                  <a:srgbClr val="003366"/>
                </a:solidFill>
                <a:latin typeface="Calibri" pitchFamily="34" charset="0"/>
              </a:rPr>
              <a:t>responses, </a:t>
            </a:r>
            <a:r>
              <a:rPr lang="en-US" sz="1200" kern="0" dirty="0">
                <a:solidFill>
                  <a:srgbClr val="003366"/>
                </a:solidFill>
                <a:latin typeface="Calibri" pitchFamily="34" charset="0"/>
              </a:rPr>
              <a:t>and </a:t>
            </a:r>
            <a:r>
              <a:rPr lang="en-US" sz="1200" kern="0" dirty="0" smtClean="0">
                <a:solidFill>
                  <a:srgbClr val="003366"/>
                </a:solidFill>
                <a:latin typeface="Calibri" pitchFamily="34" charset="0"/>
              </a:rPr>
              <a:t>Poles’ </a:t>
            </a:r>
            <a:r>
              <a:rPr lang="en-US" sz="1200" kern="0" dirty="0">
                <a:solidFill>
                  <a:srgbClr val="003366"/>
                </a:solidFill>
                <a:latin typeface="Calibri" pitchFamily="34" charset="0"/>
              </a:rPr>
              <a:t>and </a:t>
            </a:r>
            <a:r>
              <a:rPr lang="en-US" sz="1200" kern="0" dirty="0" smtClean="0">
                <a:solidFill>
                  <a:srgbClr val="003366"/>
                </a:solidFill>
                <a:latin typeface="Calibri" pitchFamily="34" charset="0"/>
              </a:rPr>
              <a:t>Czechs’</a:t>
            </a:r>
            <a:r>
              <a:rPr lang="pl-PL" sz="1200" kern="0" dirty="0" smtClean="0">
                <a:solidFill>
                  <a:srgbClr val="003366"/>
                </a:solidFill>
                <a:latin typeface="Calibri" pitchFamily="34" charset="0"/>
              </a:rPr>
              <a:t> </a:t>
            </a:r>
            <a:r>
              <a:rPr lang="pl-PL" sz="1200" kern="0" dirty="0" smtClean="0">
                <a:solidFill>
                  <a:srgbClr val="003366"/>
                </a:solidFill>
                <a:latin typeface="Calibri" pitchFamily="34" charset="0"/>
              </a:rPr>
              <a:t>responses</a:t>
            </a:r>
            <a:r>
              <a:rPr lang="en-US" sz="1200" kern="0" dirty="0" smtClean="0">
                <a:solidFill>
                  <a:srgbClr val="003366"/>
                </a:solidFill>
                <a:latin typeface="Calibri" pitchFamily="34" charset="0"/>
              </a:rPr>
              <a:t>. </a:t>
            </a:r>
            <a:r>
              <a:rPr lang="en-US" sz="1200" kern="0" dirty="0">
                <a:solidFill>
                  <a:srgbClr val="003366"/>
                </a:solidFill>
                <a:latin typeface="Calibri" pitchFamily="34" charset="0"/>
              </a:rPr>
              <a:t>Poles and Czechs </a:t>
            </a:r>
            <a:r>
              <a:rPr lang="pl-PL" sz="1200" kern="0" dirty="0" smtClean="0">
                <a:solidFill>
                  <a:srgbClr val="003366"/>
                </a:solidFill>
                <a:latin typeface="Calibri" pitchFamily="34" charset="0"/>
              </a:rPr>
              <a:t>share </a:t>
            </a:r>
            <a:r>
              <a:rPr lang="en-US" sz="1200" kern="0" dirty="0" smtClean="0">
                <a:solidFill>
                  <a:srgbClr val="003366"/>
                </a:solidFill>
                <a:latin typeface="Calibri" pitchFamily="34" charset="0"/>
              </a:rPr>
              <a:t>the </a:t>
            </a:r>
            <a:r>
              <a:rPr lang="en-US" sz="1200" kern="0" dirty="0">
                <a:solidFill>
                  <a:srgbClr val="003366"/>
                </a:solidFill>
                <a:latin typeface="Calibri" pitchFamily="34" charset="0"/>
              </a:rPr>
              <a:t>opinion that the most important role in financial education should </a:t>
            </a:r>
            <a:r>
              <a:rPr lang="en-US" sz="1200" kern="0" dirty="0" smtClean="0">
                <a:solidFill>
                  <a:srgbClr val="003366"/>
                </a:solidFill>
                <a:latin typeface="Calibri" pitchFamily="34" charset="0"/>
              </a:rPr>
              <a:t>be played by </a:t>
            </a:r>
            <a:r>
              <a:rPr lang="en-US" sz="1200" kern="0" dirty="0" smtClean="0">
                <a:solidFill>
                  <a:srgbClr val="003366"/>
                </a:solidFill>
                <a:latin typeface="Calibri" pitchFamily="34" charset="0"/>
              </a:rPr>
              <a:t>the school </a:t>
            </a:r>
            <a:r>
              <a:rPr lang="en-US" sz="1200" kern="0" dirty="0" smtClean="0">
                <a:solidFill>
                  <a:srgbClr val="003366"/>
                </a:solidFill>
                <a:latin typeface="Calibri" pitchFamily="34" charset="0"/>
              </a:rPr>
              <a:t>(Poland 56%, </a:t>
            </a:r>
            <a:r>
              <a:rPr lang="en-US" sz="1200" kern="0" dirty="0">
                <a:solidFill>
                  <a:srgbClr val="003366"/>
                </a:solidFill>
                <a:latin typeface="Calibri" pitchFamily="34" charset="0"/>
              </a:rPr>
              <a:t>Czech Republic 55%). The Slovaks and </a:t>
            </a:r>
            <a:r>
              <a:rPr lang="en-US" sz="1200" kern="0" dirty="0" smtClean="0">
                <a:solidFill>
                  <a:srgbClr val="003366"/>
                </a:solidFill>
                <a:latin typeface="Calibri" pitchFamily="34" charset="0"/>
              </a:rPr>
              <a:t>Romania</a:t>
            </a:r>
            <a:r>
              <a:rPr lang="pl-PL" sz="1200" kern="0" dirty="0" smtClean="0">
                <a:solidFill>
                  <a:srgbClr val="003366"/>
                </a:solidFill>
                <a:latin typeface="Calibri" pitchFamily="34" charset="0"/>
              </a:rPr>
              <a:t>ns</a:t>
            </a:r>
            <a:r>
              <a:rPr lang="en-US" sz="1200" kern="0" dirty="0" smtClean="0">
                <a:solidFill>
                  <a:srgbClr val="003366"/>
                </a:solidFill>
                <a:latin typeface="Calibri" pitchFamily="34" charset="0"/>
              </a:rPr>
              <a:t> </a:t>
            </a:r>
            <a:r>
              <a:rPr lang="en-US" sz="1200" kern="0" dirty="0">
                <a:solidFill>
                  <a:srgbClr val="003366"/>
                </a:solidFill>
                <a:latin typeface="Calibri" pitchFamily="34" charset="0"/>
              </a:rPr>
              <a:t>move </a:t>
            </a:r>
            <a:r>
              <a:rPr lang="en-US" sz="1200" kern="0" dirty="0" smtClean="0">
                <a:solidFill>
                  <a:srgbClr val="003366"/>
                </a:solidFill>
                <a:latin typeface="Calibri" pitchFamily="34" charset="0"/>
              </a:rPr>
              <a:t>the </a:t>
            </a:r>
            <a:r>
              <a:rPr lang="en-US" sz="1200" kern="0" dirty="0">
                <a:solidFill>
                  <a:srgbClr val="003366"/>
                </a:solidFill>
                <a:latin typeface="Calibri" pitchFamily="34" charset="0"/>
              </a:rPr>
              <a:t>educational role to a </a:t>
            </a:r>
            <a:r>
              <a:rPr lang="en-US" sz="1200" kern="0" dirty="0" smtClean="0">
                <a:solidFill>
                  <a:srgbClr val="003366"/>
                </a:solidFill>
                <a:latin typeface="Calibri" pitchFamily="34" charset="0"/>
              </a:rPr>
              <a:t>greater </a:t>
            </a:r>
            <a:r>
              <a:rPr lang="pl-PL" sz="1200" kern="0" dirty="0" smtClean="0">
                <a:solidFill>
                  <a:srgbClr val="003366"/>
                </a:solidFill>
                <a:latin typeface="Calibri" pitchFamily="34" charset="0"/>
              </a:rPr>
              <a:t>extent </a:t>
            </a:r>
            <a:r>
              <a:rPr lang="en-US" sz="1200" kern="0" dirty="0" smtClean="0">
                <a:solidFill>
                  <a:srgbClr val="003366"/>
                </a:solidFill>
                <a:latin typeface="Calibri" pitchFamily="34" charset="0"/>
              </a:rPr>
              <a:t>towards higher </a:t>
            </a:r>
            <a:r>
              <a:rPr lang="en-US" sz="1200" kern="0" dirty="0">
                <a:solidFill>
                  <a:srgbClr val="003366"/>
                </a:solidFill>
                <a:latin typeface="Calibri" pitchFamily="34" charset="0"/>
              </a:rPr>
              <a:t>education (Romania </a:t>
            </a:r>
            <a:r>
              <a:rPr lang="en-US" sz="1200" kern="0" dirty="0" smtClean="0">
                <a:solidFill>
                  <a:srgbClr val="003366"/>
                </a:solidFill>
                <a:latin typeface="Calibri" pitchFamily="34" charset="0"/>
              </a:rPr>
              <a:t>63% , </a:t>
            </a:r>
            <a:r>
              <a:rPr lang="en-US" sz="1200" kern="0" dirty="0">
                <a:solidFill>
                  <a:srgbClr val="003366"/>
                </a:solidFill>
                <a:latin typeface="Calibri" pitchFamily="34" charset="0"/>
              </a:rPr>
              <a:t>Slovakia 65%). According to the </a:t>
            </a:r>
            <a:r>
              <a:rPr lang="en-US" sz="1200" kern="0" dirty="0" smtClean="0">
                <a:solidFill>
                  <a:srgbClr val="003366"/>
                </a:solidFill>
                <a:latin typeface="Calibri" pitchFamily="34" charset="0"/>
              </a:rPr>
              <a:t>survey</a:t>
            </a:r>
            <a:r>
              <a:rPr lang="pl-PL" sz="1200" kern="0" dirty="0" smtClean="0">
                <a:solidFill>
                  <a:srgbClr val="003366"/>
                </a:solidFill>
                <a:latin typeface="Calibri" pitchFamily="34" charset="0"/>
              </a:rPr>
              <a:t>,</a:t>
            </a:r>
            <a:r>
              <a:rPr lang="en-US" sz="1200" kern="0" dirty="0" smtClean="0">
                <a:solidFill>
                  <a:srgbClr val="003366"/>
                </a:solidFill>
                <a:latin typeface="Calibri" pitchFamily="34" charset="0"/>
              </a:rPr>
              <a:t> </a:t>
            </a:r>
            <a:r>
              <a:rPr lang="en-US" sz="1200" b="1" kern="0" dirty="0">
                <a:solidFill>
                  <a:srgbClr val="003366"/>
                </a:solidFill>
                <a:latin typeface="Calibri" pitchFamily="34" charset="0"/>
              </a:rPr>
              <a:t>banks and other financial </a:t>
            </a:r>
            <a:r>
              <a:rPr lang="en-US" sz="1200" b="1" kern="0" dirty="0" smtClean="0">
                <a:solidFill>
                  <a:srgbClr val="003366"/>
                </a:solidFill>
                <a:latin typeface="Calibri" pitchFamily="34" charset="0"/>
              </a:rPr>
              <a:t>institutions, </a:t>
            </a:r>
            <a:r>
              <a:rPr lang="en-US" sz="1200" b="1" kern="0" dirty="0">
                <a:solidFill>
                  <a:srgbClr val="003366"/>
                </a:solidFill>
                <a:latin typeface="Calibri" pitchFamily="34" charset="0"/>
              </a:rPr>
              <a:t>including companies servicing </a:t>
            </a:r>
            <a:r>
              <a:rPr lang="en-US" sz="1200" b="1" kern="0" dirty="0" smtClean="0">
                <a:solidFill>
                  <a:srgbClr val="003366"/>
                </a:solidFill>
                <a:latin typeface="Calibri" pitchFamily="34" charset="0"/>
              </a:rPr>
              <a:t>debt</a:t>
            </a:r>
            <a:r>
              <a:rPr lang="en-US" sz="1200" b="1" kern="0" dirty="0" smtClean="0">
                <a:solidFill>
                  <a:srgbClr val="003366"/>
                </a:solidFill>
                <a:latin typeface="Calibri" pitchFamily="34" charset="0"/>
              </a:rPr>
              <a:t>, should </a:t>
            </a:r>
            <a:r>
              <a:rPr lang="pl-PL" sz="1200" b="1" kern="0" dirty="0" smtClean="0">
                <a:solidFill>
                  <a:srgbClr val="003366"/>
                </a:solidFill>
                <a:latin typeface="Calibri" pitchFamily="34" charset="0"/>
              </a:rPr>
              <a:t>feel </a:t>
            </a:r>
            <a:r>
              <a:rPr lang="en-US" sz="1200" b="1" kern="0" dirty="0" smtClean="0">
                <a:solidFill>
                  <a:srgbClr val="003366"/>
                </a:solidFill>
                <a:latin typeface="Calibri" pitchFamily="34" charset="0"/>
              </a:rPr>
              <a:t>responsible  </a:t>
            </a:r>
            <a:r>
              <a:rPr lang="en-US" sz="1200" b="1" kern="0" dirty="0">
                <a:solidFill>
                  <a:srgbClr val="003366"/>
                </a:solidFill>
                <a:latin typeface="Calibri" pitchFamily="34" charset="0"/>
              </a:rPr>
              <a:t>to educate the public on financial </a:t>
            </a:r>
            <a:r>
              <a:rPr lang="en-US" sz="1200" b="1" kern="0" dirty="0" smtClean="0">
                <a:solidFill>
                  <a:srgbClr val="003366"/>
                </a:solidFill>
                <a:latin typeface="Calibri" pitchFamily="34" charset="0"/>
              </a:rPr>
              <a:t>issues.</a:t>
            </a:r>
            <a:endParaRPr lang="pl-PL" sz="1200" b="1" kern="0" dirty="0" smtClean="0">
              <a:solidFill>
                <a:srgbClr val="003366"/>
              </a:solidFill>
              <a:latin typeface="Calibri" pitchFamily="34" charset="0"/>
            </a:endParaRPr>
          </a:p>
        </p:txBody>
      </p:sp>
      <p:graphicFrame>
        <p:nvGraphicFramePr>
          <p:cNvPr id="7" name="Wykres 6"/>
          <p:cNvGraphicFramePr>
            <a:graphicFrameLocks/>
          </p:cNvGraphicFramePr>
          <p:nvPr>
            <p:extLst>
              <p:ext uri="{D42A27DB-BD31-4B8C-83A1-F6EECF244321}">
                <p14:modId xmlns:p14="http://schemas.microsoft.com/office/powerpoint/2010/main" val="1489820981"/>
              </p:ext>
            </p:extLst>
          </p:nvPr>
        </p:nvGraphicFramePr>
        <p:xfrm>
          <a:off x="318170" y="1052737"/>
          <a:ext cx="8280920" cy="3384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314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539750" y="188640"/>
            <a:ext cx="8496300" cy="647700"/>
          </a:xfrm>
        </p:spPr>
        <p:txBody>
          <a:bodyPr/>
          <a:lstStyle/>
          <a:p>
            <a:r>
              <a:rPr lang="en-US" sz="2000" dirty="0"/>
              <a:t>What rules do you </a:t>
            </a:r>
            <a:r>
              <a:rPr lang="en-US" sz="2000" dirty="0" smtClean="0"/>
              <a:t>apply / would </a:t>
            </a:r>
            <a:r>
              <a:rPr lang="en-US" sz="2000" dirty="0"/>
              <a:t>apply in the financial education of your children</a:t>
            </a:r>
            <a:r>
              <a:rPr lang="en-US" sz="2000" dirty="0" smtClean="0"/>
              <a:t>?</a:t>
            </a:r>
            <a:r>
              <a:rPr lang="en-US" sz="2000" u="none" dirty="0" smtClean="0"/>
              <a:t> </a:t>
            </a:r>
            <a:r>
              <a:rPr lang="en-US" sz="2000" u="none" spc="-40" dirty="0"/>
              <a:t>– </a:t>
            </a:r>
            <a:r>
              <a:rPr lang="en-US" sz="2000" b="0" i="1" u="none" dirty="0" smtClean="0"/>
              <a:t>multiple answer </a:t>
            </a:r>
            <a:endParaRPr lang="en-US" sz="2000" b="0" i="1" u="none" dirty="0"/>
          </a:p>
        </p:txBody>
      </p:sp>
      <p:sp>
        <p:nvSpPr>
          <p:cNvPr id="12" name="Prostokąt z rogami zaokrąglonymi z jednej strony 11"/>
          <p:cNvSpPr/>
          <p:nvPr/>
        </p:nvSpPr>
        <p:spPr>
          <a:xfrm rot="5400000" flipV="1">
            <a:off x="4085796" y="1107097"/>
            <a:ext cx="1512168" cy="8604246"/>
          </a:xfrm>
          <a:prstGeom prst="round2SameRect">
            <a:avLst>
              <a:gd name="adj1" fmla="val 16040"/>
              <a:gd name="adj2" fmla="val 0"/>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6" name="Symbol zastępczy zawartości 2"/>
          <p:cNvSpPr txBox="1">
            <a:spLocks/>
          </p:cNvSpPr>
          <p:nvPr/>
        </p:nvSpPr>
        <p:spPr bwMode="auto">
          <a:xfrm>
            <a:off x="755576" y="4797152"/>
            <a:ext cx="8190532" cy="1152128"/>
          </a:xfrm>
          <a:prstGeom prst="rect">
            <a:avLst/>
          </a:prstGeom>
          <a:noFill/>
          <a:ln w="3175">
            <a:noFill/>
          </a:ln>
          <a:extLst/>
        </p:spPr>
        <p:txBody>
          <a:bodyPr/>
          <a:lstStyle/>
          <a:p>
            <a:pPr algn="just" eaLnBrk="0" hangingPunct="0">
              <a:spcBef>
                <a:spcPct val="20000"/>
              </a:spcBef>
              <a:spcAft>
                <a:spcPts val="600"/>
              </a:spcAft>
              <a:buClr>
                <a:srgbClr val="7F7F7F"/>
              </a:buClr>
              <a:defRPr/>
            </a:pPr>
            <a:r>
              <a:rPr lang="en-US" sz="1400" b="1" kern="0" dirty="0">
                <a:solidFill>
                  <a:srgbClr val="003366"/>
                </a:solidFill>
                <a:latin typeface="Calibri" pitchFamily="34" charset="0"/>
              </a:rPr>
              <a:t>The study showed cultural differences in </a:t>
            </a:r>
            <a:r>
              <a:rPr lang="en-US" sz="1400" b="1" kern="0" dirty="0" smtClean="0">
                <a:solidFill>
                  <a:srgbClr val="003366"/>
                </a:solidFill>
                <a:latin typeface="Calibri" pitchFamily="34" charset="0"/>
              </a:rPr>
              <a:t>children’</a:t>
            </a:r>
            <a:r>
              <a:rPr lang="pl-PL" sz="1400" b="1" kern="0" dirty="0" smtClean="0">
                <a:solidFill>
                  <a:srgbClr val="003366"/>
                </a:solidFill>
                <a:latin typeface="Calibri" pitchFamily="34" charset="0"/>
              </a:rPr>
              <a:t>s </a:t>
            </a:r>
            <a:r>
              <a:rPr lang="en-US" sz="1400" b="1" kern="0" dirty="0" smtClean="0">
                <a:solidFill>
                  <a:srgbClr val="003366"/>
                </a:solidFill>
                <a:latin typeface="Calibri" pitchFamily="34" charset="0"/>
              </a:rPr>
              <a:t>education. </a:t>
            </a:r>
            <a:r>
              <a:rPr lang="en-US" sz="1400" kern="0" dirty="0" smtClean="0">
                <a:solidFill>
                  <a:srgbClr val="003366"/>
                </a:solidFill>
                <a:latin typeface="Calibri" pitchFamily="34" charset="0"/>
              </a:rPr>
              <a:t>The Czechs </a:t>
            </a:r>
            <a:r>
              <a:rPr lang="en-US" sz="1400" kern="0" dirty="0">
                <a:solidFill>
                  <a:srgbClr val="003366"/>
                </a:solidFill>
                <a:latin typeface="Calibri" pitchFamily="34" charset="0"/>
              </a:rPr>
              <a:t>and Slovaks </a:t>
            </a:r>
            <a:r>
              <a:rPr lang="en-US" sz="1400" kern="0" dirty="0">
                <a:solidFill>
                  <a:srgbClr val="003366"/>
                </a:solidFill>
                <a:latin typeface="Calibri" pitchFamily="34" charset="0"/>
              </a:rPr>
              <a:t>emphasize to the greatest extent</a:t>
            </a:r>
            <a:r>
              <a:rPr lang="pl-PL" sz="1400" kern="0" dirty="0">
                <a:solidFill>
                  <a:srgbClr val="003366"/>
                </a:solidFill>
                <a:latin typeface="Calibri" pitchFamily="34" charset="0"/>
              </a:rPr>
              <a:t> </a:t>
            </a:r>
            <a:r>
              <a:rPr lang="en-US" sz="1400" kern="0" dirty="0" smtClean="0">
                <a:solidFill>
                  <a:srgbClr val="003366"/>
                </a:solidFill>
                <a:latin typeface="Calibri" pitchFamily="34" charset="0"/>
              </a:rPr>
              <a:t>the </a:t>
            </a:r>
            <a:r>
              <a:rPr lang="en-US" sz="1400" kern="0" dirty="0" smtClean="0">
                <a:solidFill>
                  <a:srgbClr val="003366"/>
                </a:solidFill>
                <a:latin typeface="Calibri" pitchFamily="34" charset="0"/>
              </a:rPr>
              <a:t>practice </a:t>
            </a:r>
            <a:r>
              <a:rPr lang="pl-PL" sz="1400" kern="0" dirty="0">
                <a:solidFill>
                  <a:srgbClr val="003366"/>
                </a:solidFill>
                <a:latin typeface="Calibri" pitchFamily="34" charset="0"/>
              </a:rPr>
              <a:t>in </a:t>
            </a:r>
            <a:r>
              <a:rPr lang="en-US" sz="1400" kern="0" dirty="0">
                <a:solidFill>
                  <a:srgbClr val="003366"/>
                </a:solidFill>
                <a:latin typeface="Calibri" pitchFamily="34" charset="0"/>
              </a:rPr>
              <a:t>financial </a:t>
            </a:r>
            <a:r>
              <a:rPr lang="en-US" sz="1400" kern="0" dirty="0" smtClean="0">
                <a:solidFill>
                  <a:srgbClr val="003366"/>
                </a:solidFill>
                <a:latin typeface="Calibri" pitchFamily="34" charset="0"/>
              </a:rPr>
              <a:t>education</a:t>
            </a:r>
            <a:r>
              <a:rPr lang="pl-PL" sz="1400" kern="0" dirty="0" smtClean="0">
                <a:solidFill>
                  <a:srgbClr val="003366"/>
                </a:solidFill>
                <a:latin typeface="Calibri" pitchFamily="34" charset="0"/>
              </a:rPr>
              <a:t>. </a:t>
            </a:r>
            <a:r>
              <a:rPr lang="en-US" sz="1400" kern="0" dirty="0" smtClean="0">
                <a:solidFill>
                  <a:srgbClr val="003366"/>
                </a:solidFill>
                <a:latin typeface="Calibri" pitchFamily="34" charset="0"/>
              </a:rPr>
              <a:t>97</a:t>
            </a:r>
            <a:r>
              <a:rPr lang="en-US" sz="1400" kern="0" dirty="0">
                <a:solidFill>
                  <a:srgbClr val="003366"/>
                </a:solidFill>
                <a:latin typeface="Calibri" pitchFamily="34" charset="0"/>
              </a:rPr>
              <a:t>% of people in the Czech </a:t>
            </a:r>
            <a:r>
              <a:rPr lang="en-US" sz="1400" kern="0" dirty="0" smtClean="0">
                <a:solidFill>
                  <a:srgbClr val="003366"/>
                </a:solidFill>
                <a:latin typeface="Calibri" pitchFamily="34" charset="0"/>
              </a:rPr>
              <a:t>Republic and </a:t>
            </a:r>
            <a:r>
              <a:rPr lang="en-US" sz="1400" kern="0" dirty="0">
                <a:solidFill>
                  <a:srgbClr val="003366"/>
                </a:solidFill>
                <a:latin typeface="Calibri" pitchFamily="34" charset="0"/>
              </a:rPr>
              <a:t>93% of </a:t>
            </a:r>
            <a:r>
              <a:rPr lang="en-US" sz="1400" kern="0" dirty="0" smtClean="0">
                <a:solidFill>
                  <a:srgbClr val="003366"/>
                </a:solidFill>
                <a:latin typeface="Calibri" pitchFamily="34" charset="0"/>
              </a:rPr>
              <a:t>Slovaks </a:t>
            </a:r>
            <a:r>
              <a:rPr lang="en-US" sz="1400" kern="0" dirty="0" smtClean="0">
                <a:solidFill>
                  <a:srgbClr val="003366"/>
                </a:solidFill>
                <a:latin typeface="Calibri" pitchFamily="34" charset="0"/>
              </a:rPr>
              <a:t>say </a:t>
            </a:r>
            <a:r>
              <a:rPr lang="en-US" sz="1400" kern="0" dirty="0" smtClean="0">
                <a:solidFill>
                  <a:srgbClr val="003366"/>
                </a:solidFill>
                <a:latin typeface="Calibri" pitchFamily="34" charset="0"/>
              </a:rPr>
              <a:t>they</a:t>
            </a:r>
            <a:r>
              <a:rPr lang="pl-PL" sz="1400" kern="0" dirty="0" smtClean="0">
                <a:solidFill>
                  <a:srgbClr val="003366"/>
                </a:solidFill>
                <a:latin typeface="Calibri" pitchFamily="34" charset="0"/>
              </a:rPr>
              <a:t> includ</a:t>
            </a:r>
            <a:r>
              <a:rPr lang="en-US" sz="1400" kern="0" dirty="0" smtClean="0">
                <a:solidFill>
                  <a:srgbClr val="003366"/>
                </a:solidFill>
                <a:latin typeface="Calibri" pitchFamily="34" charset="0"/>
              </a:rPr>
              <a:t>e </a:t>
            </a:r>
            <a:r>
              <a:rPr lang="en-US" sz="1400" kern="0" dirty="0">
                <a:solidFill>
                  <a:srgbClr val="003366"/>
                </a:solidFill>
                <a:latin typeface="Calibri" pitchFamily="34" charset="0"/>
              </a:rPr>
              <a:t>the child </a:t>
            </a:r>
            <a:r>
              <a:rPr lang="en-US" sz="1400" kern="0" dirty="0" smtClean="0">
                <a:solidFill>
                  <a:srgbClr val="003366"/>
                </a:solidFill>
                <a:latin typeface="Calibri" pitchFamily="34" charset="0"/>
              </a:rPr>
              <a:t>in the </a:t>
            </a:r>
            <a:r>
              <a:rPr lang="en-US" sz="1400" kern="0" dirty="0">
                <a:solidFill>
                  <a:srgbClr val="003366"/>
                </a:solidFill>
                <a:latin typeface="Calibri" pitchFamily="34" charset="0"/>
              </a:rPr>
              <a:t>household budgeting. Giving your child </a:t>
            </a:r>
            <a:r>
              <a:rPr lang="en-US" sz="1400" kern="0" dirty="0" smtClean="0">
                <a:solidFill>
                  <a:srgbClr val="003366"/>
                </a:solidFill>
                <a:latin typeface="Calibri" pitchFamily="34" charset="0"/>
              </a:rPr>
              <a:t>pocket</a:t>
            </a:r>
            <a:r>
              <a:rPr lang="pl-PL" sz="1400" kern="0" dirty="0" smtClean="0">
                <a:solidFill>
                  <a:srgbClr val="003366"/>
                </a:solidFill>
                <a:latin typeface="Calibri" pitchFamily="34" charset="0"/>
              </a:rPr>
              <a:t> money</a:t>
            </a:r>
            <a:r>
              <a:rPr lang="en-US" sz="1400" kern="0" dirty="0" smtClean="0">
                <a:solidFill>
                  <a:srgbClr val="003366"/>
                </a:solidFill>
                <a:latin typeface="Calibri" pitchFamily="34" charset="0"/>
              </a:rPr>
              <a:t> </a:t>
            </a:r>
            <a:r>
              <a:rPr lang="en-US" sz="1400" kern="0" dirty="0">
                <a:solidFill>
                  <a:srgbClr val="003366"/>
                </a:solidFill>
                <a:latin typeface="Calibri" pitchFamily="34" charset="0"/>
              </a:rPr>
              <a:t>to </a:t>
            </a:r>
            <a:r>
              <a:rPr lang="en-US" sz="1400" kern="0" dirty="0" smtClean="0">
                <a:solidFill>
                  <a:srgbClr val="003366"/>
                </a:solidFill>
                <a:latin typeface="Calibri" pitchFamily="34" charset="0"/>
              </a:rPr>
              <a:t>dispose</a:t>
            </a:r>
            <a:r>
              <a:rPr lang="pl-PL" sz="1400" kern="0" dirty="0" smtClean="0">
                <a:solidFill>
                  <a:srgbClr val="003366"/>
                </a:solidFill>
                <a:latin typeface="Calibri" pitchFamily="34" charset="0"/>
              </a:rPr>
              <a:t> </a:t>
            </a:r>
            <a:r>
              <a:rPr lang="en-US" sz="1400" kern="0" dirty="0" smtClean="0">
                <a:solidFill>
                  <a:srgbClr val="003366"/>
                </a:solidFill>
                <a:latin typeface="Calibri" pitchFamily="34" charset="0"/>
              </a:rPr>
              <a:t>of </a:t>
            </a:r>
            <a:r>
              <a:rPr lang="pl-PL" sz="1400" kern="0" dirty="0" smtClean="0">
                <a:solidFill>
                  <a:srgbClr val="003366"/>
                </a:solidFill>
                <a:latin typeface="Calibri" pitchFamily="34" charset="0"/>
              </a:rPr>
              <a:t>is</a:t>
            </a:r>
            <a:r>
              <a:rPr lang="en-US" sz="1400" kern="0" dirty="0" smtClean="0">
                <a:solidFill>
                  <a:srgbClr val="003366"/>
                </a:solidFill>
                <a:latin typeface="Calibri" pitchFamily="34" charset="0"/>
              </a:rPr>
              <a:t> </a:t>
            </a:r>
            <a:r>
              <a:rPr lang="en-US" sz="1400" kern="0" dirty="0">
                <a:solidFill>
                  <a:srgbClr val="003366"/>
                </a:solidFill>
                <a:latin typeface="Calibri" pitchFamily="34" charset="0"/>
              </a:rPr>
              <a:t>the most preferred form of education </a:t>
            </a:r>
            <a:r>
              <a:rPr lang="pl-PL" sz="1400" kern="0" dirty="0" smtClean="0">
                <a:solidFill>
                  <a:srgbClr val="003366"/>
                </a:solidFill>
                <a:latin typeface="Calibri" pitchFamily="34" charset="0"/>
              </a:rPr>
              <a:t>among </a:t>
            </a:r>
            <a:r>
              <a:rPr lang="en-US" sz="1400" kern="0" dirty="0" smtClean="0">
                <a:solidFill>
                  <a:srgbClr val="003366"/>
                </a:solidFill>
                <a:latin typeface="Calibri" pitchFamily="34" charset="0"/>
              </a:rPr>
              <a:t>Poles </a:t>
            </a:r>
            <a:r>
              <a:rPr lang="en-US" sz="1400" kern="0" dirty="0">
                <a:solidFill>
                  <a:srgbClr val="003366"/>
                </a:solidFill>
                <a:latin typeface="Calibri" pitchFamily="34" charset="0"/>
              </a:rPr>
              <a:t>(64%). </a:t>
            </a:r>
            <a:r>
              <a:rPr lang="en-US" sz="1400" kern="0" dirty="0" smtClean="0">
                <a:solidFill>
                  <a:srgbClr val="003366"/>
                </a:solidFill>
                <a:latin typeface="Calibri" pitchFamily="34" charset="0"/>
              </a:rPr>
              <a:t>Romania</a:t>
            </a:r>
            <a:r>
              <a:rPr lang="pl-PL" sz="1400" kern="0" dirty="0" smtClean="0">
                <a:solidFill>
                  <a:srgbClr val="003366"/>
                </a:solidFill>
                <a:latin typeface="Calibri" pitchFamily="34" charset="0"/>
              </a:rPr>
              <a:t>ns</a:t>
            </a:r>
            <a:r>
              <a:rPr lang="en-US" sz="1400" kern="0" dirty="0">
                <a:solidFill>
                  <a:srgbClr val="003366"/>
                </a:solidFill>
                <a:latin typeface="Calibri" pitchFamily="34" charset="0"/>
              </a:rPr>
              <a:t> </a:t>
            </a:r>
            <a:r>
              <a:rPr lang="pl-PL" sz="1400" kern="0" dirty="0" smtClean="0">
                <a:solidFill>
                  <a:srgbClr val="003366"/>
                </a:solidFill>
                <a:latin typeface="Calibri" pitchFamily="34" charset="0"/>
              </a:rPr>
              <a:t>opt for a different so</a:t>
            </a:r>
            <a:r>
              <a:rPr lang="en-US" sz="1400" kern="0" dirty="0" smtClean="0">
                <a:solidFill>
                  <a:srgbClr val="003366"/>
                </a:solidFill>
                <a:latin typeface="Calibri" pitchFamily="34" charset="0"/>
              </a:rPr>
              <a:t>l</a:t>
            </a:r>
            <a:r>
              <a:rPr lang="pl-PL" sz="1400" kern="0" dirty="0" smtClean="0">
                <a:solidFill>
                  <a:srgbClr val="003366"/>
                </a:solidFill>
                <a:latin typeface="Calibri" pitchFamily="34" charset="0"/>
              </a:rPr>
              <a:t>ution</a:t>
            </a:r>
            <a:r>
              <a:rPr lang="en-US" sz="1400" kern="0" dirty="0" smtClean="0">
                <a:solidFill>
                  <a:srgbClr val="003366"/>
                </a:solidFill>
                <a:latin typeface="Calibri" pitchFamily="34" charset="0"/>
              </a:rPr>
              <a:t>,</a:t>
            </a:r>
            <a:r>
              <a:rPr lang="pl-PL" sz="1400" kern="0" dirty="0" smtClean="0">
                <a:solidFill>
                  <a:srgbClr val="003366"/>
                </a:solidFill>
                <a:latin typeface="Calibri" pitchFamily="34" charset="0"/>
              </a:rPr>
              <a:t> </a:t>
            </a:r>
            <a:r>
              <a:rPr lang="pl-PL" sz="1400" kern="0" dirty="0" smtClean="0">
                <a:solidFill>
                  <a:srgbClr val="003366"/>
                </a:solidFill>
                <a:latin typeface="Calibri" pitchFamily="34" charset="0"/>
              </a:rPr>
              <a:t>which is</a:t>
            </a:r>
            <a:r>
              <a:rPr lang="en-US" sz="1400" kern="0" dirty="0" smtClean="0">
                <a:solidFill>
                  <a:srgbClr val="003366"/>
                </a:solidFill>
                <a:latin typeface="Calibri" pitchFamily="34" charset="0"/>
              </a:rPr>
              <a:t> </a:t>
            </a:r>
            <a:r>
              <a:rPr lang="en-US" sz="1400" kern="0" dirty="0">
                <a:solidFill>
                  <a:srgbClr val="003366"/>
                </a:solidFill>
                <a:latin typeface="Calibri" pitchFamily="34" charset="0"/>
              </a:rPr>
              <a:t>not giving children money, but </a:t>
            </a:r>
            <a:r>
              <a:rPr lang="en-US" sz="1400" kern="0" dirty="0" smtClean="0">
                <a:solidFill>
                  <a:srgbClr val="003366"/>
                </a:solidFill>
                <a:latin typeface="Calibri" pitchFamily="34" charset="0"/>
              </a:rPr>
              <a:t>rather</a:t>
            </a:r>
            <a:r>
              <a:rPr lang="pl-PL" sz="1400" kern="0" dirty="0" smtClean="0">
                <a:solidFill>
                  <a:srgbClr val="003366"/>
                </a:solidFill>
                <a:latin typeface="Calibri" pitchFamily="34" charset="0"/>
              </a:rPr>
              <a:t> deposit </a:t>
            </a:r>
            <a:r>
              <a:rPr lang="en-US" sz="1400" kern="0" dirty="0" smtClean="0">
                <a:solidFill>
                  <a:srgbClr val="003366"/>
                </a:solidFill>
                <a:latin typeface="Calibri" pitchFamily="34" charset="0"/>
              </a:rPr>
              <a:t>the </a:t>
            </a:r>
            <a:r>
              <a:rPr lang="pl-PL" sz="1400" kern="0" dirty="0" smtClean="0">
                <a:solidFill>
                  <a:srgbClr val="003366"/>
                </a:solidFill>
                <a:latin typeface="Calibri" pitchFamily="34" charset="0"/>
              </a:rPr>
              <a:t>savings</a:t>
            </a:r>
            <a:r>
              <a:rPr lang="en-US" sz="1400" kern="0" dirty="0" smtClean="0">
                <a:solidFill>
                  <a:srgbClr val="003366"/>
                </a:solidFill>
                <a:latin typeface="Calibri" pitchFamily="34" charset="0"/>
              </a:rPr>
              <a:t> </a:t>
            </a:r>
            <a:r>
              <a:rPr lang="en-US" sz="1400" kern="0" dirty="0">
                <a:solidFill>
                  <a:srgbClr val="003366"/>
                </a:solidFill>
                <a:latin typeface="Calibri" pitchFamily="34" charset="0"/>
              </a:rPr>
              <a:t>to secure </a:t>
            </a:r>
            <a:r>
              <a:rPr lang="en-US" sz="1400" kern="0" dirty="0" smtClean="0">
                <a:solidFill>
                  <a:srgbClr val="003366"/>
                </a:solidFill>
                <a:latin typeface="Calibri" pitchFamily="34" charset="0"/>
              </a:rPr>
              <a:t>their </a:t>
            </a:r>
            <a:r>
              <a:rPr lang="en-US" sz="1400" kern="0" dirty="0">
                <a:solidFill>
                  <a:srgbClr val="003366"/>
                </a:solidFill>
                <a:latin typeface="Calibri" pitchFamily="34" charset="0"/>
              </a:rPr>
              <a:t>future (30%).</a:t>
            </a:r>
            <a:endParaRPr lang="pl-PL" sz="1400" kern="0" dirty="0" smtClean="0">
              <a:solidFill>
                <a:srgbClr val="003366"/>
              </a:solidFill>
              <a:latin typeface="Calibri" pitchFamily="34" charset="0"/>
            </a:endParaRPr>
          </a:p>
        </p:txBody>
      </p:sp>
      <p:graphicFrame>
        <p:nvGraphicFramePr>
          <p:cNvPr id="8" name="Wykres 7"/>
          <p:cNvGraphicFramePr>
            <a:graphicFrameLocks/>
          </p:cNvGraphicFramePr>
          <p:nvPr>
            <p:extLst>
              <p:ext uri="{D42A27DB-BD31-4B8C-83A1-F6EECF244321}">
                <p14:modId xmlns:p14="http://schemas.microsoft.com/office/powerpoint/2010/main" val="2742608467"/>
              </p:ext>
            </p:extLst>
          </p:nvPr>
        </p:nvGraphicFramePr>
        <p:xfrm>
          <a:off x="438581" y="1124744"/>
          <a:ext cx="8501351"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0962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a:xfrm>
            <a:off x="539750" y="44450"/>
            <a:ext cx="8496300" cy="647700"/>
          </a:xfrm>
        </p:spPr>
        <p:txBody>
          <a:bodyPr/>
          <a:lstStyle/>
          <a:p>
            <a:r>
              <a:rPr lang="en-US" sz="2000" spc="-40" dirty="0"/>
              <a:t>Where does lack of financial knowledge lead to? </a:t>
            </a:r>
            <a:r>
              <a:rPr lang="en-US" sz="2000" u="none" spc="-40" dirty="0"/>
              <a:t>– </a:t>
            </a:r>
            <a:r>
              <a:rPr lang="en-US" sz="2000" b="0" i="1" u="none" spc="-40" dirty="0"/>
              <a:t>Prompted, multiple answer</a:t>
            </a:r>
          </a:p>
        </p:txBody>
      </p:sp>
      <p:sp>
        <p:nvSpPr>
          <p:cNvPr id="12" name="Prostokąt z rogami zaokrąglonymi z jednej strony 11"/>
          <p:cNvSpPr/>
          <p:nvPr/>
        </p:nvSpPr>
        <p:spPr>
          <a:xfrm rot="5400000" flipV="1">
            <a:off x="3617640" y="710952"/>
            <a:ext cx="2016224" cy="9036496"/>
          </a:xfrm>
          <a:prstGeom prst="round2SameRect">
            <a:avLst>
              <a:gd name="adj1" fmla="val 16040"/>
              <a:gd name="adj2" fmla="val 0"/>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6" name="Symbol zastępczy zawartości 2"/>
          <p:cNvSpPr txBox="1">
            <a:spLocks/>
          </p:cNvSpPr>
          <p:nvPr/>
        </p:nvSpPr>
        <p:spPr bwMode="auto">
          <a:xfrm>
            <a:off x="305779" y="4293096"/>
            <a:ext cx="8658709" cy="1728192"/>
          </a:xfrm>
          <a:prstGeom prst="rect">
            <a:avLst/>
          </a:prstGeom>
          <a:noFill/>
          <a:ln w="3175">
            <a:noFill/>
          </a:ln>
          <a:extLst/>
        </p:spPr>
        <p:txBody>
          <a:bodyPr/>
          <a:lstStyle/>
          <a:p>
            <a:pPr algn="just" eaLnBrk="0" hangingPunct="0">
              <a:spcBef>
                <a:spcPct val="20000"/>
              </a:spcBef>
              <a:spcAft>
                <a:spcPts val="600"/>
              </a:spcAft>
              <a:buClr>
                <a:srgbClr val="7F7F7F"/>
              </a:buClr>
              <a:defRPr/>
            </a:pPr>
            <a:r>
              <a:rPr lang="en-US" sz="1200" b="1" kern="0" dirty="0" smtClean="0">
                <a:solidFill>
                  <a:srgbClr val="003366"/>
                </a:solidFill>
                <a:latin typeface="Calibri" pitchFamily="34" charset="0"/>
              </a:rPr>
              <a:t>Residents of </a:t>
            </a:r>
            <a:r>
              <a:rPr lang="en-US" sz="1200" b="1" kern="0" dirty="0">
                <a:solidFill>
                  <a:srgbClr val="003366"/>
                </a:solidFill>
                <a:latin typeface="Calibri" pitchFamily="34" charset="0"/>
              </a:rPr>
              <a:t>Central European countries are aware that the lack of financial knowledge can lead to </a:t>
            </a:r>
            <a:r>
              <a:rPr lang="en-US" sz="1200" b="1" kern="0" dirty="0" smtClean="0">
                <a:solidFill>
                  <a:srgbClr val="003366"/>
                </a:solidFill>
                <a:latin typeface="Calibri" pitchFamily="34" charset="0"/>
              </a:rPr>
              <a:t>several consequences</a:t>
            </a:r>
            <a:r>
              <a:rPr lang="en-US" sz="1200" b="1" kern="0" dirty="0">
                <a:solidFill>
                  <a:srgbClr val="003366"/>
                </a:solidFill>
                <a:latin typeface="Calibri" pitchFamily="34" charset="0"/>
              </a:rPr>
              <a:t>. Among them </a:t>
            </a:r>
            <a:r>
              <a:rPr lang="pl-PL" sz="1200" b="1" kern="0" dirty="0" smtClean="0">
                <a:solidFill>
                  <a:srgbClr val="003366"/>
                </a:solidFill>
                <a:latin typeface="Calibri" pitchFamily="34" charset="0"/>
              </a:rPr>
              <a:t>the most frequently indicated was </a:t>
            </a:r>
            <a:r>
              <a:rPr lang="en-US" sz="1200" b="1" kern="0" dirty="0" smtClean="0">
                <a:solidFill>
                  <a:srgbClr val="003366"/>
                </a:solidFill>
                <a:latin typeface="Calibri" pitchFamily="34" charset="0"/>
              </a:rPr>
              <a:t>"fall</a:t>
            </a:r>
            <a:r>
              <a:rPr lang="pl-PL" sz="1200" b="1" kern="0" dirty="0" smtClean="0">
                <a:solidFill>
                  <a:srgbClr val="003366"/>
                </a:solidFill>
                <a:latin typeface="Calibri" pitchFamily="34" charset="0"/>
              </a:rPr>
              <a:t>ing</a:t>
            </a:r>
            <a:r>
              <a:rPr lang="en-US" sz="1200" b="1" kern="0" dirty="0" smtClean="0">
                <a:solidFill>
                  <a:srgbClr val="003366"/>
                </a:solidFill>
                <a:latin typeface="Calibri" pitchFamily="34" charset="0"/>
              </a:rPr>
              <a:t> </a:t>
            </a:r>
            <a:r>
              <a:rPr lang="en-US" sz="1200" b="1" kern="0" dirty="0">
                <a:solidFill>
                  <a:srgbClr val="003366"/>
                </a:solidFill>
                <a:latin typeface="Calibri" pitchFamily="34" charset="0"/>
              </a:rPr>
              <a:t>into </a:t>
            </a:r>
            <a:r>
              <a:rPr lang="pl-PL" sz="1200" b="1" kern="0" dirty="0" smtClean="0">
                <a:solidFill>
                  <a:srgbClr val="003366"/>
                </a:solidFill>
                <a:latin typeface="Calibri" pitchFamily="34" charset="0"/>
              </a:rPr>
              <a:t>debts</a:t>
            </a:r>
            <a:r>
              <a:rPr lang="en-US" sz="1200" b="1" kern="0" dirty="0" smtClean="0">
                <a:solidFill>
                  <a:srgbClr val="003366"/>
                </a:solidFill>
                <a:latin typeface="Calibri" pitchFamily="34" charset="0"/>
              </a:rPr>
              <a:t>". </a:t>
            </a:r>
            <a:r>
              <a:rPr lang="en-US" sz="1200" kern="0" dirty="0" smtClean="0">
                <a:solidFill>
                  <a:srgbClr val="003366"/>
                </a:solidFill>
                <a:latin typeface="Calibri" pitchFamily="34" charset="0"/>
              </a:rPr>
              <a:t>Three quarters </a:t>
            </a:r>
            <a:r>
              <a:rPr lang="en-US" sz="1200" kern="0" dirty="0">
                <a:solidFill>
                  <a:srgbClr val="003366"/>
                </a:solidFill>
                <a:latin typeface="Calibri" pitchFamily="34" charset="0"/>
              </a:rPr>
              <a:t>of all the inhabitants of the countries surveyed indicate that risk. In addition, there is a consensus among the respondents </a:t>
            </a:r>
            <a:r>
              <a:rPr lang="pl-PL" sz="1200" kern="0" dirty="0" smtClean="0">
                <a:solidFill>
                  <a:srgbClr val="003366"/>
                </a:solidFill>
                <a:latin typeface="Calibri" pitchFamily="34" charset="0"/>
              </a:rPr>
              <a:t>a</a:t>
            </a:r>
            <a:r>
              <a:rPr lang="en-US" sz="1200" kern="0" dirty="0">
                <a:solidFill>
                  <a:srgbClr val="003366"/>
                </a:solidFill>
                <a:latin typeface="Calibri" pitchFamily="34" charset="0"/>
              </a:rPr>
              <a:t>b</a:t>
            </a:r>
            <a:r>
              <a:rPr lang="pl-PL" sz="1200" kern="0" dirty="0" smtClean="0">
                <a:solidFill>
                  <a:srgbClr val="003366"/>
                </a:solidFill>
                <a:latin typeface="Calibri" pitchFamily="34" charset="0"/>
              </a:rPr>
              <a:t>out the</a:t>
            </a:r>
            <a:r>
              <a:rPr lang="en-US" sz="1200" kern="0" dirty="0" smtClean="0">
                <a:solidFill>
                  <a:srgbClr val="003366"/>
                </a:solidFill>
                <a:latin typeface="Calibri" pitchFamily="34" charset="0"/>
              </a:rPr>
              <a:t> </a:t>
            </a:r>
            <a:r>
              <a:rPr lang="en-US" sz="1200" kern="0" dirty="0">
                <a:solidFill>
                  <a:srgbClr val="003366"/>
                </a:solidFill>
                <a:latin typeface="Calibri" pitchFamily="34" charset="0"/>
              </a:rPr>
              <a:t>risk of unreasonable and excessive spending</a:t>
            </a:r>
            <a:r>
              <a:rPr lang="en-US" sz="1200" kern="0" dirty="0" smtClean="0">
                <a:solidFill>
                  <a:srgbClr val="003366"/>
                </a:solidFill>
                <a:latin typeface="Calibri" pitchFamily="34" charset="0"/>
              </a:rPr>
              <a:t>.</a:t>
            </a:r>
            <a:r>
              <a:rPr lang="pl-PL" sz="1200" kern="0" dirty="0" smtClean="0">
                <a:solidFill>
                  <a:srgbClr val="003366"/>
                </a:solidFill>
                <a:latin typeface="Calibri" pitchFamily="34" charset="0"/>
              </a:rPr>
              <a:t> Many </a:t>
            </a:r>
            <a:r>
              <a:rPr lang="en-US" sz="1200" kern="0" dirty="0" smtClean="0">
                <a:solidFill>
                  <a:srgbClr val="003366"/>
                </a:solidFill>
                <a:latin typeface="Calibri" pitchFamily="34" charset="0"/>
              </a:rPr>
              <a:t>respondents </a:t>
            </a:r>
            <a:r>
              <a:rPr lang="pl-PL" sz="1200" kern="0" dirty="0" smtClean="0">
                <a:solidFill>
                  <a:srgbClr val="003366"/>
                </a:solidFill>
                <a:latin typeface="Calibri" pitchFamily="34" charset="0"/>
              </a:rPr>
              <a:t>believe it is a</a:t>
            </a:r>
            <a:r>
              <a:rPr lang="en-US" sz="1200" kern="0" dirty="0" smtClean="0">
                <a:solidFill>
                  <a:srgbClr val="003366"/>
                </a:solidFill>
                <a:latin typeface="Calibri" pitchFamily="34" charset="0"/>
              </a:rPr>
              <a:t> </a:t>
            </a:r>
            <a:r>
              <a:rPr lang="pl-PL" sz="1200" kern="0" dirty="0" smtClean="0">
                <a:solidFill>
                  <a:srgbClr val="003366"/>
                </a:solidFill>
                <a:latin typeface="Calibri" pitchFamily="34" charset="0"/>
              </a:rPr>
              <a:t>frequent risk.</a:t>
            </a:r>
          </a:p>
          <a:p>
            <a:pPr algn="just" eaLnBrk="0" hangingPunct="0">
              <a:spcBef>
                <a:spcPct val="20000"/>
              </a:spcBef>
              <a:spcAft>
                <a:spcPts val="600"/>
              </a:spcAft>
              <a:buClr>
                <a:srgbClr val="7F7F7F"/>
              </a:buClr>
              <a:defRPr/>
            </a:pPr>
            <a:r>
              <a:rPr lang="en-US" sz="1200" kern="0" dirty="0" smtClean="0">
                <a:solidFill>
                  <a:srgbClr val="003366"/>
                </a:solidFill>
                <a:latin typeface="Calibri" pitchFamily="34" charset="0"/>
              </a:rPr>
              <a:t>D</a:t>
            </a:r>
            <a:r>
              <a:rPr lang="pl-PL" sz="1200" kern="0" dirty="0" smtClean="0">
                <a:solidFill>
                  <a:srgbClr val="003366"/>
                </a:solidFill>
                <a:latin typeface="Calibri" pitchFamily="34" charset="0"/>
              </a:rPr>
              <a:t>ifference</a:t>
            </a:r>
            <a:r>
              <a:rPr lang="en-US" sz="1200" kern="0" dirty="0" smtClean="0">
                <a:solidFill>
                  <a:srgbClr val="003366"/>
                </a:solidFill>
                <a:latin typeface="Calibri" pitchFamily="34" charset="0"/>
              </a:rPr>
              <a:t>s</a:t>
            </a:r>
            <a:r>
              <a:rPr lang="pl-PL" sz="1200" kern="0" dirty="0" smtClean="0">
                <a:solidFill>
                  <a:srgbClr val="003366"/>
                </a:solidFill>
                <a:latin typeface="Calibri" pitchFamily="34" charset="0"/>
              </a:rPr>
              <a:t> occur </a:t>
            </a:r>
            <a:r>
              <a:rPr lang="en-US" sz="1200" kern="0" dirty="0" smtClean="0">
                <a:solidFill>
                  <a:srgbClr val="003366"/>
                </a:solidFill>
                <a:latin typeface="Calibri" pitchFamily="34" charset="0"/>
              </a:rPr>
              <a:t>between </a:t>
            </a:r>
            <a:r>
              <a:rPr lang="en-US" sz="1200" kern="0" dirty="0">
                <a:solidFill>
                  <a:srgbClr val="003366"/>
                </a:solidFill>
                <a:latin typeface="Calibri" pitchFamily="34" charset="0"/>
              </a:rPr>
              <a:t>countries, when we look at the risk of </a:t>
            </a:r>
            <a:r>
              <a:rPr lang="pl-PL" sz="1200" kern="0" dirty="0" smtClean="0">
                <a:solidFill>
                  <a:srgbClr val="003366"/>
                </a:solidFill>
                <a:latin typeface="Calibri" pitchFamily="34" charset="0"/>
              </a:rPr>
              <a:t>demonstrating </a:t>
            </a:r>
            <a:r>
              <a:rPr lang="en-US" sz="1200" kern="0" dirty="0" smtClean="0">
                <a:solidFill>
                  <a:srgbClr val="003366"/>
                </a:solidFill>
                <a:latin typeface="Calibri" pitchFamily="34" charset="0"/>
              </a:rPr>
              <a:t>consumer awareness</a:t>
            </a:r>
            <a:r>
              <a:rPr lang="en-US" sz="1200" kern="0" dirty="0">
                <a:solidFill>
                  <a:srgbClr val="003366"/>
                </a:solidFill>
                <a:latin typeface="Calibri" pitchFamily="34" charset="0"/>
              </a:rPr>
              <a:t>. Residents of the Czech Republic and Slovakia, much </a:t>
            </a:r>
            <a:r>
              <a:rPr lang="en-US" sz="1200" kern="0" dirty="0" smtClean="0">
                <a:solidFill>
                  <a:srgbClr val="003366"/>
                </a:solidFill>
                <a:latin typeface="Calibri" pitchFamily="34" charset="0"/>
              </a:rPr>
              <a:t>more than Poles </a:t>
            </a:r>
            <a:r>
              <a:rPr lang="en-US" sz="1200" kern="0" dirty="0">
                <a:solidFill>
                  <a:srgbClr val="003366"/>
                </a:solidFill>
                <a:latin typeface="Calibri" pitchFamily="34" charset="0"/>
              </a:rPr>
              <a:t>and </a:t>
            </a:r>
            <a:r>
              <a:rPr lang="en-US" sz="1200" kern="0" dirty="0" smtClean="0">
                <a:solidFill>
                  <a:srgbClr val="003366"/>
                </a:solidFill>
                <a:latin typeface="Calibri" pitchFamily="34" charset="0"/>
              </a:rPr>
              <a:t>Romanians, </a:t>
            </a:r>
            <a:r>
              <a:rPr lang="en-US" sz="1200" kern="0" dirty="0">
                <a:solidFill>
                  <a:srgbClr val="003366"/>
                </a:solidFill>
                <a:latin typeface="Calibri" pitchFamily="34" charset="0"/>
              </a:rPr>
              <a:t>are </a:t>
            </a:r>
            <a:r>
              <a:rPr lang="pl-PL" sz="1200" kern="0" dirty="0" smtClean="0">
                <a:solidFill>
                  <a:srgbClr val="003366"/>
                </a:solidFill>
                <a:latin typeface="Calibri" pitchFamily="34" charset="0"/>
              </a:rPr>
              <a:t>likely </a:t>
            </a:r>
            <a:r>
              <a:rPr lang="en-US" sz="1200" kern="0" dirty="0" smtClean="0">
                <a:solidFill>
                  <a:srgbClr val="003366"/>
                </a:solidFill>
                <a:latin typeface="Calibri" pitchFamily="34" charset="0"/>
              </a:rPr>
              <a:t>to </a:t>
            </a:r>
            <a:r>
              <a:rPr lang="en-US" sz="1200" kern="0" dirty="0">
                <a:solidFill>
                  <a:srgbClr val="003366"/>
                </a:solidFill>
                <a:latin typeface="Calibri" pitchFamily="34" charset="0"/>
              </a:rPr>
              <a:t>make purchases on unfavorable terms, or </a:t>
            </a:r>
            <a:r>
              <a:rPr lang="pl-PL" sz="1200" kern="0" dirty="0" smtClean="0">
                <a:solidFill>
                  <a:srgbClr val="003366"/>
                </a:solidFill>
                <a:latin typeface="Calibri" pitchFamily="34" charset="0"/>
              </a:rPr>
              <a:t>would show the </a:t>
            </a:r>
            <a:r>
              <a:rPr lang="en-US" sz="1200" kern="0" dirty="0" smtClean="0">
                <a:solidFill>
                  <a:srgbClr val="003366"/>
                </a:solidFill>
                <a:latin typeface="Calibri" pitchFamily="34" charset="0"/>
              </a:rPr>
              <a:t>inability </a:t>
            </a:r>
            <a:r>
              <a:rPr lang="en-US" sz="1200" kern="0" dirty="0">
                <a:solidFill>
                  <a:srgbClr val="003366"/>
                </a:solidFill>
                <a:latin typeface="Calibri" pitchFamily="34" charset="0"/>
              </a:rPr>
              <a:t>to advertise goods. A similar difference between </a:t>
            </a:r>
            <a:r>
              <a:rPr lang="en-US" sz="1200" kern="0" dirty="0" smtClean="0">
                <a:solidFill>
                  <a:srgbClr val="003366"/>
                </a:solidFill>
                <a:latin typeface="Calibri" pitchFamily="34" charset="0"/>
              </a:rPr>
              <a:t>countries </a:t>
            </a:r>
            <a:r>
              <a:rPr lang="en-US" sz="1200" kern="0" dirty="0">
                <a:solidFill>
                  <a:srgbClr val="003366"/>
                </a:solidFill>
                <a:latin typeface="Calibri" pitchFamily="34" charset="0"/>
              </a:rPr>
              <a:t>is </a:t>
            </a:r>
            <a:r>
              <a:rPr lang="pl-PL" sz="1200" kern="0" dirty="0" smtClean="0">
                <a:solidFill>
                  <a:srgbClr val="003366"/>
                </a:solidFill>
                <a:latin typeface="Calibri" pitchFamily="34" charset="0"/>
              </a:rPr>
              <a:t>visible </a:t>
            </a:r>
            <a:r>
              <a:rPr lang="en-US" sz="1200" kern="0" dirty="0" smtClean="0">
                <a:solidFill>
                  <a:srgbClr val="003366"/>
                </a:solidFill>
                <a:latin typeface="Calibri" pitchFamily="34" charset="0"/>
              </a:rPr>
              <a:t>in </a:t>
            </a:r>
            <a:r>
              <a:rPr lang="en-US" sz="1200" kern="0" dirty="0">
                <a:solidFill>
                  <a:srgbClr val="003366"/>
                </a:solidFill>
                <a:latin typeface="Calibri" pitchFamily="34" charset="0"/>
              </a:rPr>
              <a:t>terms of savings. 40% of Slovaks and </a:t>
            </a:r>
            <a:r>
              <a:rPr lang="en-US" sz="1200" kern="0" dirty="0" smtClean="0">
                <a:solidFill>
                  <a:srgbClr val="003366"/>
                </a:solidFill>
                <a:latin typeface="Calibri" pitchFamily="34" charset="0"/>
              </a:rPr>
              <a:t>4</a:t>
            </a:r>
            <a:r>
              <a:rPr lang="pl-PL" sz="1200" kern="0" dirty="0" smtClean="0">
                <a:solidFill>
                  <a:srgbClr val="003366"/>
                </a:solidFill>
                <a:latin typeface="Calibri" pitchFamily="34" charset="0"/>
              </a:rPr>
              <a:t>2</a:t>
            </a:r>
            <a:r>
              <a:rPr lang="en-US" sz="1200" kern="0" dirty="0" smtClean="0">
                <a:solidFill>
                  <a:srgbClr val="003366"/>
                </a:solidFill>
                <a:latin typeface="Calibri" pitchFamily="34" charset="0"/>
              </a:rPr>
              <a:t>% </a:t>
            </a:r>
            <a:r>
              <a:rPr lang="en-US" sz="1200" kern="0" dirty="0">
                <a:solidFill>
                  <a:srgbClr val="003366"/>
                </a:solidFill>
                <a:latin typeface="Calibri" pitchFamily="34" charset="0"/>
              </a:rPr>
              <a:t>of Czechs believe that the lack of financial knowledge leads to </a:t>
            </a:r>
            <a:r>
              <a:rPr lang="en-US" sz="1200" kern="0" dirty="0" smtClean="0">
                <a:solidFill>
                  <a:srgbClr val="003366"/>
                </a:solidFill>
                <a:latin typeface="Calibri" pitchFamily="34" charset="0"/>
              </a:rPr>
              <a:t>lack </a:t>
            </a:r>
            <a:r>
              <a:rPr lang="en-US" sz="1200" kern="0" dirty="0">
                <a:solidFill>
                  <a:srgbClr val="003366"/>
                </a:solidFill>
                <a:latin typeface="Calibri" pitchFamily="34" charset="0"/>
              </a:rPr>
              <a:t>of savings, while in Romania and </a:t>
            </a:r>
            <a:r>
              <a:rPr lang="en-US" sz="1200" kern="0" dirty="0" smtClean="0">
                <a:solidFill>
                  <a:srgbClr val="003366"/>
                </a:solidFill>
                <a:latin typeface="Calibri" pitchFamily="34" charset="0"/>
              </a:rPr>
              <a:t>Poland </a:t>
            </a:r>
            <a:r>
              <a:rPr lang="en-US" sz="1200" kern="0" dirty="0">
                <a:solidFill>
                  <a:srgbClr val="003366"/>
                </a:solidFill>
                <a:latin typeface="Calibri" pitchFamily="34" charset="0"/>
              </a:rPr>
              <a:t>the risk is higher and </a:t>
            </a:r>
            <a:r>
              <a:rPr lang="pl-PL" sz="1200" kern="0" dirty="0" smtClean="0">
                <a:solidFill>
                  <a:srgbClr val="003366"/>
                </a:solidFill>
                <a:latin typeface="Calibri" pitchFamily="34" charset="0"/>
              </a:rPr>
              <a:t>could </a:t>
            </a:r>
            <a:r>
              <a:rPr lang="en-US" sz="1200" kern="0" dirty="0">
                <a:solidFill>
                  <a:srgbClr val="003366"/>
                </a:solidFill>
                <a:latin typeface="Calibri" pitchFamily="34" charset="0"/>
              </a:rPr>
              <a:t> </a:t>
            </a:r>
            <a:r>
              <a:rPr lang="en-US" sz="1200" kern="0" dirty="0" smtClean="0">
                <a:solidFill>
                  <a:srgbClr val="003366"/>
                </a:solidFill>
                <a:latin typeface="Calibri" pitchFamily="34" charset="0"/>
              </a:rPr>
              <a:t>affect </a:t>
            </a:r>
            <a:r>
              <a:rPr lang="pl-PL" sz="1200" kern="0" dirty="0" smtClean="0">
                <a:solidFill>
                  <a:srgbClr val="003366"/>
                </a:solidFill>
                <a:latin typeface="Calibri" pitchFamily="34" charset="0"/>
              </a:rPr>
              <a:t> </a:t>
            </a:r>
            <a:r>
              <a:rPr lang="en-US" sz="1200" kern="0" dirty="0" smtClean="0">
                <a:solidFill>
                  <a:srgbClr val="003366"/>
                </a:solidFill>
                <a:latin typeface="Calibri" pitchFamily="34" charset="0"/>
              </a:rPr>
              <a:t>two-thirds </a:t>
            </a:r>
            <a:r>
              <a:rPr lang="en-US" sz="1200" kern="0" dirty="0">
                <a:solidFill>
                  <a:srgbClr val="003366"/>
                </a:solidFill>
                <a:latin typeface="Calibri" pitchFamily="34" charset="0"/>
              </a:rPr>
              <a:t>of the population.</a:t>
            </a:r>
            <a:endParaRPr lang="pl-PL" sz="1200" kern="0" dirty="0" smtClean="0">
              <a:solidFill>
                <a:srgbClr val="003366"/>
              </a:solidFill>
              <a:latin typeface="Calibri" pitchFamily="34" charset="0"/>
            </a:endParaRPr>
          </a:p>
        </p:txBody>
      </p:sp>
      <p:graphicFrame>
        <p:nvGraphicFramePr>
          <p:cNvPr id="7" name="Wykres 6"/>
          <p:cNvGraphicFramePr>
            <a:graphicFrameLocks/>
          </p:cNvGraphicFramePr>
          <p:nvPr>
            <p:extLst>
              <p:ext uri="{D42A27DB-BD31-4B8C-83A1-F6EECF244321}">
                <p14:modId xmlns:p14="http://schemas.microsoft.com/office/powerpoint/2010/main" val="3036814728"/>
              </p:ext>
            </p:extLst>
          </p:nvPr>
        </p:nvGraphicFramePr>
        <p:xfrm>
          <a:off x="251520" y="692150"/>
          <a:ext cx="8784976"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28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72007" y="4624388"/>
            <a:ext cx="9036497" cy="2260996"/>
          </a:xfrm>
          <a:prstGeom prst="rect">
            <a:avLst/>
          </a:prstGeom>
          <a:solidFill>
            <a:srgbClr val="003366">
              <a:alpha val="18000"/>
            </a:srgb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31749" name="Tytuł 3"/>
          <p:cNvSpPr>
            <a:spLocks noGrp="1"/>
          </p:cNvSpPr>
          <p:nvPr>
            <p:ph type="ctrTitle"/>
          </p:nvPr>
        </p:nvSpPr>
        <p:spPr>
          <a:xfrm>
            <a:off x="2051720" y="3070535"/>
            <a:ext cx="6842125" cy="2159000"/>
          </a:xfrm>
        </p:spPr>
        <p:txBody>
          <a:bodyPr/>
          <a:lstStyle/>
          <a:p>
            <a:pPr>
              <a:buFontTx/>
              <a:buNone/>
            </a:pPr>
            <a:r>
              <a:rPr lang="pl-PL" sz="4400" u="sng" dirty="0" smtClean="0"/>
              <a:t>Thank you</a:t>
            </a:r>
            <a:r>
              <a:rPr lang="en-US" sz="4400" u="sng" dirty="0" smtClean="0"/>
              <a:t>! </a:t>
            </a:r>
            <a:endParaRPr lang="en-US" dirty="0"/>
          </a:p>
        </p:txBody>
      </p:sp>
      <p:sp>
        <p:nvSpPr>
          <p:cNvPr id="31750" name="Podtytuł 4"/>
          <p:cNvSpPr>
            <a:spLocks noGrp="1"/>
          </p:cNvSpPr>
          <p:nvPr>
            <p:ph type="subTitle" idx="1"/>
          </p:nvPr>
        </p:nvSpPr>
        <p:spPr>
          <a:xfrm>
            <a:off x="2411760" y="5172472"/>
            <a:ext cx="6553696" cy="776808"/>
          </a:xfrm>
        </p:spPr>
        <p:txBody>
          <a:bodyPr/>
          <a:lstStyle/>
          <a:p>
            <a:pPr>
              <a:spcBef>
                <a:spcPts val="0"/>
              </a:spcBef>
            </a:pPr>
            <a:r>
              <a:rPr lang="en-AU" dirty="0" smtClean="0"/>
              <a:t>Iwona Słomska, </a:t>
            </a:r>
            <a:r>
              <a:rPr lang="en-AU" sz="2000" dirty="0" smtClean="0"/>
              <a:t>Member of the </a:t>
            </a:r>
            <a:r>
              <a:rPr lang="en-AU" sz="2000" dirty="0" smtClean="0"/>
              <a:t>Board, </a:t>
            </a:r>
            <a:r>
              <a:rPr lang="en-AU" sz="2000" dirty="0" smtClean="0"/>
              <a:t>KRUK</a:t>
            </a:r>
            <a:r>
              <a:rPr lang="pl-PL" sz="2000" dirty="0" smtClean="0"/>
              <a:t> </a:t>
            </a:r>
            <a:r>
              <a:rPr lang="pl-PL" sz="2000" dirty="0"/>
              <a:t>S.A.</a:t>
            </a:r>
            <a:br>
              <a:rPr lang="pl-PL" sz="2000" dirty="0"/>
            </a:br>
            <a:r>
              <a:rPr lang="en-AU" sz="1600" dirty="0" smtClean="0"/>
              <a:t>Marketing, PR and Human Resources</a:t>
            </a:r>
          </a:p>
          <a:p>
            <a:pPr>
              <a:spcBef>
                <a:spcPts val="0"/>
              </a:spcBef>
            </a:pPr>
            <a:endParaRPr lang="en-US" sz="1600" dirty="0" smtClean="0"/>
          </a:p>
          <a:p>
            <a:pPr>
              <a:spcBef>
                <a:spcPts val="0"/>
              </a:spcBef>
            </a:pPr>
            <a:r>
              <a:rPr lang="pl-PL" sz="1600" dirty="0" smtClean="0"/>
              <a:t>u</a:t>
            </a:r>
            <a:r>
              <a:rPr lang="en-AU" sz="1600" dirty="0"/>
              <a:t>l. </a:t>
            </a:r>
            <a:r>
              <a:rPr lang="pl-PL" sz="1600" dirty="0"/>
              <a:t>Legnicka</a:t>
            </a:r>
            <a:r>
              <a:rPr lang="en-AU" sz="1600" dirty="0"/>
              <a:t> </a:t>
            </a:r>
            <a:r>
              <a:rPr lang="pl-PL" sz="1600" dirty="0"/>
              <a:t>56, 54-204 </a:t>
            </a:r>
            <a:r>
              <a:rPr lang="en-AU" sz="1600" dirty="0" err="1"/>
              <a:t>Wroc</a:t>
            </a:r>
            <a:r>
              <a:rPr lang="pl-PL" sz="1600" dirty="0"/>
              <a:t>ł</a:t>
            </a:r>
            <a:r>
              <a:rPr lang="en-AU" sz="1600" dirty="0"/>
              <a:t>aw </a:t>
            </a:r>
            <a:r>
              <a:rPr lang="pl-PL" sz="1600" dirty="0"/>
              <a:t/>
            </a:r>
            <a:br>
              <a:rPr lang="pl-PL" sz="1600" dirty="0"/>
            </a:br>
            <a:r>
              <a:rPr lang="pl-PL" sz="1600" dirty="0"/>
              <a:t>info@kruksa.pl, </a:t>
            </a:r>
            <a:r>
              <a:rPr lang="en-AU" sz="1600" dirty="0"/>
              <a:t>www.kruk.</a:t>
            </a:r>
            <a:r>
              <a:rPr lang="pl-PL" sz="1600" dirty="0"/>
              <a:t>eu </a:t>
            </a:r>
            <a:endParaRPr lang="en-US" sz="1600" dirty="0"/>
          </a:p>
        </p:txBody>
      </p:sp>
      <p:sp>
        <p:nvSpPr>
          <p:cNvPr id="12" name="Prostokąt 11"/>
          <p:cNvSpPr/>
          <p:nvPr/>
        </p:nvSpPr>
        <p:spPr>
          <a:xfrm>
            <a:off x="-1" y="-1"/>
            <a:ext cx="1475656" cy="6858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3" name="pole tekstowe 12"/>
          <p:cNvSpPr txBox="1"/>
          <p:nvPr/>
        </p:nvSpPr>
        <p:spPr>
          <a:xfrm>
            <a:off x="144463" y="293688"/>
            <a:ext cx="1355725" cy="923925"/>
          </a:xfrm>
          <a:prstGeom prst="rect">
            <a:avLst/>
          </a:prstGeom>
          <a:noFill/>
        </p:spPr>
        <p:txBody>
          <a:bodyPr>
            <a:spAutoFit/>
          </a:bodyPr>
          <a:lstStyle/>
          <a:p>
            <a:pPr>
              <a:defRPr/>
            </a:pPr>
            <a:r>
              <a:rPr lang="pl-PL" b="1" dirty="0">
                <a:solidFill>
                  <a:schemeClr val="bg1"/>
                </a:solidFill>
                <a:latin typeface="+mj-lt"/>
              </a:rPr>
              <a:t>Grupa </a:t>
            </a:r>
          </a:p>
          <a:p>
            <a:pPr>
              <a:defRPr/>
            </a:pPr>
            <a:r>
              <a:rPr lang="pl-PL" b="1" dirty="0">
                <a:solidFill>
                  <a:schemeClr val="bg1"/>
                </a:solidFill>
                <a:latin typeface="+mj-lt"/>
              </a:rPr>
              <a:t>Kapitałowa </a:t>
            </a:r>
          </a:p>
          <a:p>
            <a:pPr>
              <a:defRPr/>
            </a:pPr>
            <a:r>
              <a:rPr lang="pl-PL" b="1" dirty="0">
                <a:solidFill>
                  <a:schemeClr val="bg1"/>
                </a:solidFill>
                <a:latin typeface="+mj-lt"/>
              </a:rPr>
              <a:t>KRUK</a:t>
            </a:r>
          </a:p>
        </p:txBody>
      </p:sp>
      <p:pic>
        <p:nvPicPr>
          <p:cNvPr id="31755" name="Obraz 6" descr="logo_raven_bia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30" y="3790950"/>
            <a:ext cx="998045" cy="71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Obraz 7" descr="logo_kruk_bial.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25" y="1743075"/>
            <a:ext cx="865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0" descr="ERIF_nowe_logo_bi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188" y="2870200"/>
            <a:ext cx="10080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descr="C:\Users\alipiec\Desktop\folder B2C\NOVUM_logo_2012 (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188" y="6135688"/>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az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78" y="4892810"/>
            <a:ext cx="1103463" cy="7684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RUK SA_20110321">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RUK SA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RUK SA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RUK SA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RUK SA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RUK SA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RUK SA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RUK SA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RUK SA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RUK SA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RUK SA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RUK SA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RUK SA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13080</TotalTime>
  <Words>869</Words>
  <Application>Microsoft Office PowerPoint</Application>
  <PresentationFormat>On-screen Show (4:3)</PresentationFormat>
  <Paragraphs>50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KRUK SA_20110321</vt:lpstr>
      <vt:lpstr>Financial education Multicultural research conducted in Romania, Poland, the Czech Republic and Slovakia </vt:lpstr>
      <vt:lpstr>„Financial Education” study</vt:lpstr>
      <vt:lpstr>Do you think you received in your youth enough education about proper home finance management?</vt:lpstr>
      <vt:lpstr>Does early-started financial education help in one’s everyday life?</vt:lpstr>
      <vt:lpstr>What do people know about finances? – Prompted, multiple answer</vt:lpstr>
      <vt:lpstr>Who needs financial education to move easily around the financial world and wisely manage their home budget now and in the future?</vt:lpstr>
      <vt:lpstr>What rules do you apply / would apply in the financial education of your children? – multiple answer </vt:lpstr>
      <vt:lpstr>Where does lack of financial knowledge lead to? – Prompted, multiple answer</vt:lpstr>
      <vt:lpstr>Thank you! </vt:lpstr>
    </vt:vector>
  </TitlesOfParts>
  <Company>KRUK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KRUK</dc:title>
  <dc:creator>Iwona Słomska</dc:creator>
  <cp:lastModifiedBy>bogdan</cp:lastModifiedBy>
  <cp:revision>744</cp:revision>
  <cp:lastPrinted>2013-11-11T11:21:48Z</cp:lastPrinted>
  <dcterms:created xsi:type="dcterms:W3CDTF">2004-02-03T22:53:36Z</dcterms:created>
  <dcterms:modified xsi:type="dcterms:W3CDTF">2013-11-13T20:59:40Z</dcterms:modified>
</cp:coreProperties>
</file>