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28"/>
  </p:notesMasterIdLst>
  <p:sldIdLst>
    <p:sldId id="258" r:id="rId2"/>
    <p:sldId id="260" r:id="rId3"/>
    <p:sldId id="261" r:id="rId4"/>
    <p:sldId id="315" r:id="rId5"/>
    <p:sldId id="300" r:id="rId6"/>
    <p:sldId id="299" r:id="rId7"/>
    <p:sldId id="281" r:id="rId8"/>
    <p:sldId id="284" r:id="rId9"/>
    <p:sldId id="313" r:id="rId10"/>
    <p:sldId id="301" r:id="rId11"/>
    <p:sldId id="302" r:id="rId12"/>
    <p:sldId id="303" r:id="rId13"/>
    <p:sldId id="312" r:id="rId14"/>
    <p:sldId id="314" r:id="rId15"/>
    <p:sldId id="304" r:id="rId16"/>
    <p:sldId id="306" r:id="rId17"/>
    <p:sldId id="307" r:id="rId18"/>
    <p:sldId id="308" r:id="rId19"/>
    <p:sldId id="266" r:id="rId20"/>
    <p:sldId id="319" r:id="rId21"/>
    <p:sldId id="317" r:id="rId22"/>
    <p:sldId id="318" r:id="rId23"/>
    <p:sldId id="316" r:id="rId24"/>
    <p:sldId id="309" r:id="rId25"/>
    <p:sldId id="310" r:id="rId26"/>
    <p:sldId id="278" r:id="rId27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odirep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D5"/>
    <a:srgbClr val="C1D0D5"/>
    <a:srgbClr val="7EB6B9"/>
    <a:srgbClr val="F852AE"/>
    <a:srgbClr val="66BBED"/>
    <a:srgbClr val="FB97E1"/>
    <a:srgbClr val="99CC00"/>
    <a:srgbClr val="6666FF"/>
    <a:srgbClr val="FF4747"/>
    <a:srgbClr val="C21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8764" autoAdjust="0"/>
  </p:normalViewPr>
  <p:slideViewPr>
    <p:cSldViewPr snapToObjects="1">
      <p:cViewPr>
        <p:scale>
          <a:sx n="80" d="100"/>
          <a:sy n="80" d="100"/>
        </p:scale>
        <p:origin x="-902" y="-187"/>
      </p:cViewPr>
      <p:guideLst>
        <p:guide orient="horz" pos="3566"/>
        <p:guide orient="horz" pos="1738"/>
        <p:guide orient="horz" pos="3249"/>
        <p:guide pos="5146"/>
        <p:guide pos="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 sunt interesat(ă) să încep o afacere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Da, am avut o firmă dar nu o mai am  </c:v>
                </c:pt>
                <c:pt idx="1">
                  <c:v>Nu am avut firmă şi nici nu am în prezent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19.8</c:v>
                </c:pt>
                <c:pt idx="1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Nu sunt pregătit încă pentru a mă gândi la propria afacere  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Da, am avut o firmă dar nu o mai am  </c:v>
                </c:pt>
                <c:pt idx="1">
                  <c:v>Nu am avut firmă şi nici nu am în prezent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20.2</c:v>
                </c:pt>
                <c:pt idx="1">
                  <c:v>45.8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Sunt pregatit, dar in urmatoarele 12 luni imi adun ideile si fac planul  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Da, am avut o firmă dar nu o mai am  </c:v>
                </c:pt>
                <c:pt idx="1">
                  <c:v>Nu am avut firmă şi nici nu am în prezent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36.5</c:v>
                </c:pt>
                <c:pt idx="1">
                  <c:v>27.8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Sunt pregatit si sigur o voi face in urmatoarele 12 luni  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Da, am avut o firmă dar nu o mai am  </c:v>
                </c:pt>
                <c:pt idx="1">
                  <c:v>Nu am avut firmă şi nici nu am în prezent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9.4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Am inceput deja demersurile pentru deschiderea propriei afaceri 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Da, am avut o firmă dar nu o mai am  </c:v>
                </c:pt>
                <c:pt idx="1">
                  <c:v>Nu am avut firmă şi nici nu am în prezent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5.6</c:v>
                </c:pt>
                <c:pt idx="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3794816"/>
        <c:axId val="133804800"/>
      </c:barChart>
      <c:catAx>
        <c:axId val="1337948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i="0">
                <a:solidFill>
                  <a:srgbClr val="7F7F7F"/>
                </a:solidFill>
                <a:latin typeface="Avenir Oblique"/>
                <a:cs typeface="Avenir Oblique"/>
              </a:defRPr>
            </a:pPr>
            <a:endParaRPr lang="en-US"/>
          </a:p>
        </c:txPr>
        <c:crossAx val="133804800"/>
        <c:crosses val="autoZero"/>
        <c:auto val="1"/>
        <c:lblAlgn val="ctr"/>
        <c:lblOffset val="100"/>
        <c:noMultiLvlLbl val="0"/>
      </c:catAx>
      <c:valAx>
        <c:axId val="133804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379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Imprumut de la prieteni/ familie  </c:v>
                </c:pt>
              </c:strCache>
            </c:strRef>
          </c:tx>
          <c:spPr>
            <a:solidFill>
              <a:srgbClr val="73BAEC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Intreprindere Familială  </c:v>
                </c:pt>
                <c:pt idx="1">
                  <c:v>Persoană Fizică Autorizată  </c:v>
                </c:pt>
                <c:pt idx="2">
                  <c:v>SRL/SA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35.9</c:v>
                </c:pt>
                <c:pt idx="1">
                  <c:v>19.3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Imprumut de la o institutie financiară  </c:v>
                </c:pt>
              </c:strCache>
            </c:strRef>
          </c:tx>
          <c:spPr>
            <a:solidFill>
              <a:srgbClr val="F852AE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Intreprindere Familială  </c:v>
                </c:pt>
                <c:pt idx="1">
                  <c:v>Persoană Fizică Autorizată  </c:v>
                </c:pt>
                <c:pt idx="2">
                  <c:v>SRL/SA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10.3</c:v>
                </c:pt>
                <c:pt idx="1">
                  <c:v>20.9</c:v>
                </c:pt>
                <c:pt idx="2">
                  <c:v>24.2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Programe guvernamentale  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Intreprindere Familială  </c:v>
                </c:pt>
                <c:pt idx="1">
                  <c:v>Persoană Fizică Autorizată  </c:v>
                </c:pt>
                <c:pt idx="2">
                  <c:v>SRL/SA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29.5</c:v>
                </c:pt>
                <c:pt idx="1">
                  <c:v>23.5</c:v>
                </c:pt>
                <c:pt idx="2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Fonduri de investiţii pentru afaceri  </c:v>
                </c:pt>
              </c:strCache>
            </c:strRef>
          </c:tx>
          <c:spPr>
            <a:solidFill>
              <a:srgbClr val="BB99D8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Intreprindere Familială  </c:v>
                </c:pt>
                <c:pt idx="1">
                  <c:v>Persoană Fizică Autorizată  </c:v>
                </c:pt>
                <c:pt idx="2">
                  <c:v>SRL/SA</c:v>
                </c:pt>
              </c:strCache>
            </c:strRef>
          </c:cat>
          <c:val>
            <c:numRef>
              <c:f>Sheet1!$B$5:$D$5</c:f>
              <c:numCache>
                <c:formatCode>0.0</c:formatCode>
                <c:ptCount val="3"/>
                <c:pt idx="0">
                  <c:v>17.899999999999999</c:v>
                </c:pt>
                <c:pt idx="1">
                  <c:v>26.2</c:v>
                </c:pt>
                <c:pt idx="2">
                  <c:v>21.1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Investitori privaţi în afaceri 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Intreprindere Familială  </c:v>
                </c:pt>
                <c:pt idx="1">
                  <c:v>Persoană Fizică Autorizată  </c:v>
                </c:pt>
                <c:pt idx="2">
                  <c:v>SRL/SA</c:v>
                </c:pt>
              </c:strCache>
            </c:strRef>
          </c:cat>
          <c:val>
            <c:numRef>
              <c:f>Sheet1!$B$6:$D$6</c:f>
              <c:numCache>
                <c:formatCode>0.0</c:formatCode>
                <c:ptCount val="3"/>
                <c:pt idx="0">
                  <c:v>3.8</c:v>
                </c:pt>
                <c:pt idx="1">
                  <c:v>6.4</c:v>
                </c:pt>
                <c:pt idx="2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Intreprindere Familială  </c:v>
                </c:pt>
                <c:pt idx="1">
                  <c:v>Persoană Fizică Autorizată  </c:v>
                </c:pt>
                <c:pt idx="2">
                  <c:v>SRL/SA</c:v>
                </c:pt>
              </c:strCache>
            </c:strRef>
          </c:cat>
          <c:val>
            <c:numRef>
              <c:f>Sheet1!$B$7:$D$7</c:f>
              <c:numCache>
                <c:formatCode>0.0</c:formatCode>
                <c:ptCount val="3"/>
                <c:pt idx="0">
                  <c:v>2.6</c:v>
                </c:pt>
                <c:pt idx="1">
                  <c:v>3.7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4973696"/>
        <c:axId val="134991872"/>
      </c:barChart>
      <c:catAx>
        <c:axId val="134973696"/>
        <c:scaling>
          <c:orientation val="maxMin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Oblique"/>
                <a:cs typeface="Avenir Oblique"/>
              </a:defRPr>
            </a:pPr>
            <a:endParaRPr lang="en-US"/>
          </a:p>
        </c:txPr>
        <c:crossAx val="134991872"/>
        <c:crosses val="autoZero"/>
        <c:auto val="1"/>
        <c:lblAlgn val="ctr"/>
        <c:lblOffset val="100"/>
        <c:noMultiLvlLbl val="0"/>
      </c:catAx>
      <c:valAx>
        <c:axId val="13499187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one"/>
        <c:crossAx val="13497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If you would need funding for an investment (starting or maintaining a business) to what funding source would you turn to?</c:v>
                </c:pt>
              </c:strCache>
            </c:strRef>
          </c:tx>
          <c:spPr>
            <a:solidFill>
              <a:srgbClr val="BB99D8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B6B9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FFE542">
                  <a:lumMod val="75000"/>
                </a:srgbClr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8CCB45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F852AE"/>
              </a:solidFill>
              <a:effectLst/>
            </c:spPr>
          </c:dPt>
          <c:dPt>
            <c:idx val="5"/>
            <c:invertIfNegative val="0"/>
            <c:bubble3D val="0"/>
            <c:spPr>
              <a:solidFill>
                <a:srgbClr val="73BAEC"/>
              </a:solidFill>
              <a:effectLst/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8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Gill Sans"/>
                      <a:cs typeface="Gill San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Alta</c:v>
                </c:pt>
                <c:pt idx="1">
                  <c:v>Investitori privați în afaceri  </c:v>
                </c:pt>
                <c:pt idx="2">
                  <c:v>Fonduri de investiții pentru afaceri  </c:v>
                </c:pt>
                <c:pt idx="3">
                  <c:v>Programe guvernamentale  </c:v>
                </c:pt>
                <c:pt idx="4">
                  <c:v>Împrumut de la o instituție financiară  </c:v>
                </c:pt>
                <c:pt idx="5">
                  <c:v>Împrumut de la prieteni/ familie 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2.9</c:v>
                </c:pt>
                <c:pt idx="1">
                  <c:v>6.8</c:v>
                </c:pt>
                <c:pt idx="2">
                  <c:v>20.7</c:v>
                </c:pt>
                <c:pt idx="3">
                  <c:v>22.1</c:v>
                </c:pt>
                <c:pt idx="4">
                  <c:v>23.3</c:v>
                </c:pt>
                <c:pt idx="5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5055232"/>
        <c:axId val="135056768"/>
      </c:barChart>
      <c:catAx>
        <c:axId val="13505523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 i="0">
                <a:solidFill>
                  <a:srgbClr val="595959"/>
                </a:solidFill>
                <a:latin typeface="Avenir Oblique"/>
                <a:cs typeface="Avenir Oblique"/>
              </a:defRPr>
            </a:pPr>
            <a:endParaRPr lang="en-US"/>
          </a:p>
        </c:txPr>
        <c:crossAx val="135056768"/>
        <c:crosses val="autoZero"/>
        <c:auto val="1"/>
        <c:lblAlgn val="ctr"/>
        <c:lblOffset val="100"/>
        <c:noMultiLvlLbl val="0"/>
      </c:catAx>
      <c:valAx>
        <c:axId val="135056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505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prevents you to start a business?</c:v>
                </c:pt>
              </c:strCache>
            </c:strRef>
          </c:tx>
          <c:spPr>
            <a:effectLst/>
          </c:spPr>
          <c:dLbls>
            <c:dLbl>
              <c:idx val="4"/>
              <c:layout>
                <c:manualLayout>
                  <c:x val="-2.8435312773403443E-2"/>
                  <c:y val="2.2304243219597512E-2"/>
                </c:manualLayout>
              </c:layout>
              <c:spPr/>
              <c:txPr>
                <a:bodyPr/>
                <a:lstStyle/>
                <a:p>
                  <a:pPr algn="ctr">
                    <a:defRPr lang="en-US" sz="12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9549704724409411E-2"/>
                  <c:y val="-0.122915953440603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5.762866570908925E-17"/>
                  <c:y val="-4.17838436479447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>
                    <a:solidFill>
                      <a:srgbClr val="59595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Sheet1!$A$2:$A$8</c:f>
              <c:strCache>
                <c:ptCount val="7"/>
                <c:pt idx="0">
                  <c:v>Lipsa de finanţare  </c:v>
                </c:pt>
                <c:pt idx="1">
                  <c:v>Contextul economic defavorabil  </c:v>
                </c:pt>
                <c:pt idx="2">
                  <c:v>Taxele prea mari  </c:v>
                </c:pt>
                <c:pt idx="3">
                  <c:v>Birocraţia stufoasă  </c:v>
                </c:pt>
                <c:pt idx="4">
                  <c:v>Teama de eşec  </c:v>
                </c:pt>
                <c:pt idx="5">
                  <c:v>Lipsa de abilităţi manageriale  </c:v>
                </c:pt>
                <c:pt idx="6">
                  <c:v>Altceva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36.5</c:v>
                </c:pt>
                <c:pt idx="1">
                  <c:v>21.4</c:v>
                </c:pt>
                <c:pt idx="2">
                  <c:v>13</c:v>
                </c:pt>
                <c:pt idx="3">
                  <c:v>12.2</c:v>
                </c:pt>
                <c:pt idx="4">
                  <c:v>4.5</c:v>
                </c:pt>
                <c:pt idx="5">
                  <c:v>4.0999999999999996</c:v>
                </c:pt>
                <c:pt idx="6">
                  <c:v>8.4000000000000021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40235595550623"/>
          <c:y val="4.1783843647944713E-2"/>
          <c:w val="0.53402868912219303"/>
          <c:h val="0.91643231270411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What do you think is needed to be changed in the Romanian society for you to want to start a business now or in the up-coming future?</c:v>
                </c:pt>
              </c:strCache>
            </c:strRef>
          </c:tx>
          <c:spPr>
            <a:effectLst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>
                      <a:solidFill>
                        <a:srgbClr val="7F7F7F"/>
                      </a:solidFill>
                      <a:latin typeface="Gill Sans"/>
                      <a:cs typeface="Gill San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8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Gill Sans"/>
                      <a:cs typeface="Gill San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Altceva</c:v>
                </c:pt>
                <c:pt idx="1">
                  <c:v>Sfaturi gratuite de la asociaţiile profesionale  </c:v>
                </c:pt>
                <c:pt idx="2">
                  <c:v>Un plafon minim sub care să nu existe obligaţia de a plăti contribuţii sociale  </c:v>
                </c:pt>
                <c:pt idx="3">
                  <c:v>Existenţa unor beneficii din partea statului </c:v>
                </c:pt>
                <c:pt idx="4">
                  <c:v>Un plafon de taxare simplu şi accesibil, indiferent de instruire şi de nivelul de educaţie  </c:v>
                </c:pt>
                <c:pt idx="5">
                  <c:v>Un sistem de finanţare simplu şi rapid din partea instituţiilor financiare  </c:v>
                </c:pt>
                <c:pt idx="6">
                  <c:v>Un proces de înregistrare simplificat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1.6</c:v>
                </c:pt>
                <c:pt idx="1">
                  <c:v>10.200000000000001</c:v>
                </c:pt>
                <c:pt idx="2">
                  <c:v>27.1</c:v>
                </c:pt>
                <c:pt idx="3">
                  <c:v>41.8</c:v>
                </c:pt>
                <c:pt idx="4">
                  <c:v>44.8</c:v>
                </c:pt>
                <c:pt idx="5">
                  <c:v>48.9</c:v>
                </c:pt>
                <c:pt idx="6">
                  <c:v>50.7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5658496"/>
        <c:axId val="135684864"/>
      </c:barChart>
      <c:catAx>
        <c:axId val="13565849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Avenir Oblique"/>
                <a:cs typeface="Avenir Oblique"/>
              </a:defRPr>
            </a:pPr>
            <a:endParaRPr lang="en-US"/>
          </a:p>
        </c:txPr>
        <c:crossAx val="135684864"/>
        <c:crosses val="autoZero"/>
        <c:auto val="1"/>
        <c:lblAlgn val="ctr"/>
        <c:lblOffset val="100"/>
        <c:noMultiLvlLbl val="0"/>
      </c:catAx>
      <c:valAx>
        <c:axId val="13568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565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40645629523622"/>
          <c:y val="4.1783843647944713E-2"/>
          <c:w val="0.50802451185079101"/>
          <c:h val="0.91643231270411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5"/>
              <c:layout/>
              <c:spPr/>
              <c:txPr>
                <a:bodyPr/>
                <a:lstStyle/>
                <a:p>
                  <a:pPr>
                    <a:defRPr sz="1800">
                      <a:solidFill>
                        <a:srgbClr val="FFFFFF"/>
                      </a:solidFill>
                      <a:latin typeface="Gill Sans"/>
                      <a:cs typeface="Gill San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sz="1800">
                      <a:solidFill>
                        <a:srgbClr val="FFFFFF"/>
                      </a:solidFill>
                      <a:latin typeface="Gill Sans"/>
                      <a:cs typeface="Gill San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Gill Sans"/>
                      <a:cs typeface="Gill San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7F7F7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Alta</c:v>
                </c:pt>
                <c:pt idx="1">
                  <c:v>Incubatoare de afaceri  </c:v>
                </c:pt>
                <c:pt idx="2">
                  <c:v>Programe educaţionale în şcoală</c:v>
                </c:pt>
                <c:pt idx="3">
                  <c:v>Personal calificat   </c:v>
                </c:pt>
                <c:pt idx="4">
                  <c:v>Educaţie antreprenorială  </c:v>
                </c:pt>
                <c:pt idx="5">
                  <c:v>O legislaţie flexibilă  </c:v>
                </c:pt>
                <c:pt idx="6">
                  <c:v>Taxe mai puţine  </c:v>
                </c:pt>
                <c:pt idx="7">
                  <c:v>Taxe mai mici 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3.2</c:v>
                </c:pt>
                <c:pt idx="1">
                  <c:v>1.6</c:v>
                </c:pt>
                <c:pt idx="2">
                  <c:v>4.0999999999999996</c:v>
                </c:pt>
                <c:pt idx="3">
                  <c:v>4.9000000000000004</c:v>
                </c:pt>
                <c:pt idx="4">
                  <c:v>9.8000000000000007</c:v>
                </c:pt>
                <c:pt idx="5">
                  <c:v>22.8</c:v>
                </c:pt>
                <c:pt idx="6">
                  <c:v>26.8</c:v>
                </c:pt>
                <c:pt idx="7">
                  <c:v>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5870336"/>
        <c:axId val="135871872"/>
      </c:barChart>
      <c:catAx>
        <c:axId val="13587033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Avenir Oblique"/>
                <a:cs typeface="Avenir Oblique"/>
              </a:defRPr>
            </a:pPr>
            <a:endParaRPr lang="en-US"/>
          </a:p>
        </c:txPr>
        <c:crossAx val="135871872"/>
        <c:crosses val="autoZero"/>
        <c:auto val="1"/>
        <c:lblAlgn val="ctr"/>
        <c:lblOffset val="100"/>
        <c:noMultiLvlLbl val="0"/>
      </c:catAx>
      <c:valAx>
        <c:axId val="135871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587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Antreprenori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Altceva</c:v>
                </c:pt>
                <c:pt idx="1">
                  <c:v>Tutoriale</c:v>
                </c:pt>
                <c:pt idx="2">
                  <c:v>Calculatoare de buget  </c:v>
                </c:pt>
                <c:pt idx="3">
                  <c:v>Studii de caz cu antreprenori de succes  </c:v>
                </c:pt>
                <c:pt idx="4">
                  <c:v>Experţi dedicaţi, disponibili online  </c:v>
                </c:pt>
                <c:pt idx="5">
                  <c:v>Modele de planuri de afaceri  </c:v>
                </c:pt>
                <c:pt idx="6">
                  <c:v>Legislaţie relevantă explicată pe înţelesul oricui  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0.8</c:v>
                </c:pt>
                <c:pt idx="1">
                  <c:v>13.8</c:v>
                </c:pt>
                <c:pt idx="2">
                  <c:v>25.2</c:v>
                </c:pt>
                <c:pt idx="3">
                  <c:v>40.700000000000003</c:v>
                </c:pt>
                <c:pt idx="4">
                  <c:v>60.2</c:v>
                </c:pt>
                <c:pt idx="5">
                  <c:v>61</c:v>
                </c:pt>
                <c:pt idx="6">
                  <c:v>77.2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Potențiali antreprenori</c:v>
                </c:pt>
              </c:strCache>
            </c:strRef>
          </c:tx>
          <c:spPr>
            <a:solidFill>
              <a:srgbClr val="FB97E1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Altceva</c:v>
                </c:pt>
                <c:pt idx="1">
                  <c:v>Tutoriale</c:v>
                </c:pt>
                <c:pt idx="2">
                  <c:v>Calculatoare de buget  </c:v>
                </c:pt>
                <c:pt idx="3">
                  <c:v>Studii de caz cu antreprenori de succes  </c:v>
                </c:pt>
                <c:pt idx="4">
                  <c:v>Experţi dedicaţi, disponibili online  </c:v>
                </c:pt>
                <c:pt idx="5">
                  <c:v>Modele de planuri de afaceri  </c:v>
                </c:pt>
                <c:pt idx="6">
                  <c:v>Legislaţie relevantă explicată pe înţelesul oricui  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0.8</c:v>
                </c:pt>
                <c:pt idx="1">
                  <c:v>22.4</c:v>
                </c:pt>
                <c:pt idx="2">
                  <c:v>20.9</c:v>
                </c:pt>
                <c:pt idx="3">
                  <c:v>41.7</c:v>
                </c:pt>
                <c:pt idx="4">
                  <c:v>56.5</c:v>
                </c:pt>
                <c:pt idx="5">
                  <c:v>65.8</c:v>
                </c:pt>
                <c:pt idx="6">
                  <c:v>68.099999999999994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Reticentii </c:v>
                </c:pt>
              </c:strCache>
            </c:strRef>
          </c:tx>
          <c:spPr>
            <a:solidFill>
              <a:srgbClr val="66BBED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Altceva</c:v>
                </c:pt>
                <c:pt idx="1">
                  <c:v>Tutoriale</c:v>
                </c:pt>
                <c:pt idx="2">
                  <c:v>Calculatoare de buget  </c:v>
                </c:pt>
                <c:pt idx="3">
                  <c:v>Studii de caz cu antreprenori de succes  </c:v>
                </c:pt>
                <c:pt idx="4">
                  <c:v>Experţi dedicaţi, disponibili online  </c:v>
                </c:pt>
                <c:pt idx="5">
                  <c:v>Modele de planuri de afaceri  </c:v>
                </c:pt>
                <c:pt idx="6">
                  <c:v>Legislaţie relevantă explicată pe înţelesul oricui  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0.60000000000000031</c:v>
                </c:pt>
                <c:pt idx="1">
                  <c:v>16.7</c:v>
                </c:pt>
                <c:pt idx="2">
                  <c:v>18.899999999999999</c:v>
                </c:pt>
                <c:pt idx="3">
                  <c:v>41.3</c:v>
                </c:pt>
                <c:pt idx="4">
                  <c:v>53.2</c:v>
                </c:pt>
                <c:pt idx="5">
                  <c:v>69.5</c:v>
                </c:pt>
                <c:pt idx="6">
                  <c:v>71.5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5890432"/>
        <c:axId val="135891968"/>
      </c:barChart>
      <c:catAx>
        <c:axId val="13589043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Avenir Oblique"/>
                <a:cs typeface="Avenir Oblique"/>
              </a:defRPr>
            </a:pPr>
            <a:endParaRPr lang="en-US"/>
          </a:p>
        </c:txPr>
        <c:crossAx val="135891968"/>
        <c:crosses val="autoZero"/>
        <c:auto val="1"/>
        <c:lblAlgn val="ctr"/>
        <c:lblOffset val="100"/>
        <c:noMultiLvlLbl val="0"/>
      </c:catAx>
      <c:valAx>
        <c:axId val="1358919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1358904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 b="0" i="0">
              <a:solidFill>
                <a:srgbClr val="595959"/>
              </a:solidFill>
              <a:latin typeface="Avenir Book"/>
              <a:cs typeface="Avenir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Cei mai mulți prieteni ai mei sunt antreprenori 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inceput deja demersurile pentru deschiderea propriei afaceri </c:v>
                </c:pt>
                <c:pt idx="2">
                  <c:v>Sunt pregatit si sigur o voi face in urmatoarele 12 luni  </c:v>
                </c:pt>
                <c:pt idx="3">
                  <c:v>Sunt pregatit, dar in urmatoarele 12 luni imi adun ideile si fac planul  </c:v>
                </c:pt>
                <c:pt idx="4">
                  <c:v>Nu sunt pregatit inca pentru a ma gandi la propria afacere  </c:v>
                </c:pt>
                <c:pt idx="5">
                  <c:v>Nu sunt interesat(a) sa incep o afacere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12</c:v>
                </c:pt>
                <c:pt idx="1">
                  <c:v>11.8</c:v>
                </c:pt>
                <c:pt idx="2">
                  <c:v>13.2</c:v>
                </c:pt>
                <c:pt idx="3">
                  <c:v>5.2</c:v>
                </c:pt>
                <c:pt idx="4">
                  <c:v>2.2999999999999998</c:v>
                </c:pt>
                <c:pt idx="5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Unul sau ambii mei parinți sunt/au fost antreprenori 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inceput deja demersurile pentru deschiderea propriei afaceri </c:v>
                </c:pt>
                <c:pt idx="2">
                  <c:v>Sunt pregatit si sigur o voi face in urmatoarele 12 luni  </c:v>
                </c:pt>
                <c:pt idx="3">
                  <c:v>Sunt pregatit, dar in urmatoarele 12 luni imi adun ideile si fac planul  </c:v>
                </c:pt>
                <c:pt idx="4">
                  <c:v>Nu sunt pregatit inca pentru a ma gandi la propria afacere  </c:v>
                </c:pt>
                <c:pt idx="5">
                  <c:v>Nu sunt interesat(a) sa incep o afacere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7.9</c:v>
                </c:pt>
                <c:pt idx="1">
                  <c:v>5.9</c:v>
                </c:pt>
                <c:pt idx="2">
                  <c:v>7.9</c:v>
                </c:pt>
                <c:pt idx="3">
                  <c:v>6.3</c:v>
                </c:pt>
                <c:pt idx="4">
                  <c:v>3.4</c:v>
                </c:pt>
                <c:pt idx="5">
                  <c:v>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Cineva din familia mea are o afacere 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inceput deja demersurile pentru deschiderea propriei afaceri </c:v>
                </c:pt>
                <c:pt idx="2">
                  <c:v>Sunt pregatit si sigur o voi face in urmatoarele 12 luni  </c:v>
                </c:pt>
                <c:pt idx="3">
                  <c:v>Sunt pregatit, dar in urmatoarele 12 luni imi adun ideile si fac planul  </c:v>
                </c:pt>
                <c:pt idx="4">
                  <c:v>Nu sunt pregatit inca pentru a ma gandi la propria afacere  </c:v>
                </c:pt>
                <c:pt idx="5">
                  <c:v>Nu sunt interesat(a) sa incep o afacere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>
                  <c:v>30.6</c:v>
                </c:pt>
                <c:pt idx="1">
                  <c:v>29.4</c:v>
                </c:pt>
                <c:pt idx="2">
                  <c:v>26.3</c:v>
                </c:pt>
                <c:pt idx="3">
                  <c:v>32.200000000000003</c:v>
                </c:pt>
                <c:pt idx="4">
                  <c:v>22.1</c:v>
                </c:pt>
                <c:pt idx="5">
                  <c:v>23.9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 foarte multe cunoștințe din rândul antreprenorilor 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inceput deja demersurile pentru deschiderea propriei afaceri </c:v>
                </c:pt>
                <c:pt idx="2">
                  <c:v>Sunt pregatit si sigur o voi face in urmatoarele 12 luni  </c:v>
                </c:pt>
                <c:pt idx="3">
                  <c:v>Sunt pregatit, dar in urmatoarele 12 luni imi adun ideile si fac planul  </c:v>
                </c:pt>
                <c:pt idx="4">
                  <c:v>Nu sunt pregatit inca pentru a ma gandi la propria afacere  </c:v>
                </c:pt>
                <c:pt idx="5">
                  <c:v>Nu sunt interesat(a) sa incep o afacere</c:v>
                </c:pt>
              </c:strCache>
            </c:strRef>
          </c:cat>
          <c:val>
            <c:numRef>
              <c:f>Sheet1!$B$5:$G$5</c:f>
              <c:numCache>
                <c:formatCode>0.0</c:formatCode>
                <c:ptCount val="6"/>
                <c:pt idx="0">
                  <c:v>24.4</c:v>
                </c:pt>
                <c:pt idx="1">
                  <c:v>26.5</c:v>
                </c:pt>
                <c:pt idx="2">
                  <c:v>25.7</c:v>
                </c:pt>
                <c:pt idx="3">
                  <c:v>25.1</c:v>
                </c:pt>
                <c:pt idx="4">
                  <c:v>15.6</c:v>
                </c:pt>
                <c:pt idx="5">
                  <c:v>18.3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În general, mă învârt într-un mediu al oamenilor de afaceri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inceput deja demersurile pentru deschiderea propriei afaceri </c:v>
                </c:pt>
                <c:pt idx="2">
                  <c:v>Sunt pregatit si sigur o voi face in urmatoarele 12 luni  </c:v>
                </c:pt>
                <c:pt idx="3">
                  <c:v>Sunt pregatit, dar in urmatoarele 12 luni imi adun ideile si fac planul  </c:v>
                </c:pt>
                <c:pt idx="4">
                  <c:v>Nu sunt pregatit inca pentru a ma gandi la propria afacere  </c:v>
                </c:pt>
                <c:pt idx="5">
                  <c:v>Nu sunt interesat(a) sa incep o afacere</c:v>
                </c:pt>
              </c:strCache>
            </c:strRef>
          </c:cat>
          <c:val>
            <c:numRef>
              <c:f>Sheet1!$B$6:$G$6</c:f>
              <c:numCache>
                <c:formatCode>0.0</c:formatCode>
                <c:ptCount val="6"/>
                <c:pt idx="0">
                  <c:v>21.1</c:v>
                </c:pt>
                <c:pt idx="1">
                  <c:v>14.7</c:v>
                </c:pt>
                <c:pt idx="2">
                  <c:v>13.8</c:v>
                </c:pt>
                <c:pt idx="3">
                  <c:v>15.3</c:v>
                </c:pt>
                <c:pt idx="4">
                  <c:v>9.4</c:v>
                </c:pt>
                <c:pt idx="5">
                  <c:v>12.2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Niciuna dintre cele de mai sus 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inceput deja demersurile pentru deschiderea propriei afaceri </c:v>
                </c:pt>
                <c:pt idx="2">
                  <c:v>Sunt pregatit si sigur o voi face in urmatoarele 12 luni  </c:v>
                </c:pt>
                <c:pt idx="3">
                  <c:v>Sunt pregatit, dar in urmatoarele 12 luni imi adun ideile si fac planul  </c:v>
                </c:pt>
                <c:pt idx="4">
                  <c:v>Nu sunt pregatit inca pentru a ma gandi la propria afacere  </c:v>
                </c:pt>
                <c:pt idx="5">
                  <c:v>Nu sunt interesat(a) sa incep o afacere</c:v>
                </c:pt>
              </c:strCache>
            </c:strRef>
          </c:cat>
          <c:val>
            <c:numRef>
              <c:f>Sheet1!$B$7:$G$7</c:f>
              <c:numCache>
                <c:formatCode>0.0</c:formatCode>
                <c:ptCount val="6"/>
                <c:pt idx="0">
                  <c:v>4.0999999999999996</c:v>
                </c:pt>
                <c:pt idx="1">
                  <c:v>11.8</c:v>
                </c:pt>
                <c:pt idx="2">
                  <c:v>13.2</c:v>
                </c:pt>
                <c:pt idx="3">
                  <c:v>16.100000000000001</c:v>
                </c:pt>
                <c:pt idx="4">
                  <c:v>47.3</c:v>
                </c:pt>
                <c:pt idx="5">
                  <c:v>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237760"/>
        <c:axId val="133260032"/>
      </c:barChart>
      <c:catAx>
        <c:axId val="133237760"/>
        <c:scaling>
          <c:orientation val="maxMin"/>
        </c:scaling>
        <c:delete val="1"/>
        <c:axPos val="l"/>
        <c:majorTickMark val="out"/>
        <c:minorTickMark val="none"/>
        <c:tickLblPos val="none"/>
        <c:crossAx val="133260032"/>
        <c:crosses val="autoZero"/>
        <c:auto val="1"/>
        <c:lblAlgn val="ctr"/>
        <c:lblOffset val="100"/>
        <c:noMultiLvlLbl val="0"/>
      </c:catAx>
      <c:valAx>
        <c:axId val="1332600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3237760"/>
        <c:crosses val="autoZero"/>
        <c:crossBetween val="between"/>
      </c:valAx>
      <c:spPr>
        <a:effectLst/>
      </c:spPr>
    </c:plotArea>
    <c:legend>
      <c:legendPos val="r"/>
      <c:layout>
        <c:manualLayout>
          <c:xMode val="edge"/>
          <c:yMode val="edge"/>
          <c:x val="0.628960543325643"/>
          <c:y val="5.8800178279601809E-2"/>
          <c:w val="0.3459019861323302"/>
          <c:h val="0.87334280196107605"/>
        </c:manualLayout>
      </c:layout>
      <c:overlay val="0"/>
      <c:txPr>
        <a:bodyPr/>
        <a:lstStyle/>
        <a:p>
          <a:pPr>
            <a:defRPr sz="1000" b="0" i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dLbl>
              <c:idx val="0"/>
              <c:layout>
                <c:manualLayout>
                  <c:x val="-0.10820610328034211"/>
                  <c:y val="-3.01886792452841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49300775112450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Investiții la bursă </c:v>
                </c:pt>
                <c:pt idx="1">
                  <c:v>Fonduri de investiții </c:v>
                </c:pt>
                <c:pt idx="2">
                  <c:v>Obligațiuni de stat </c:v>
                </c:pt>
                <c:pt idx="3">
                  <c:v>Depozite bancare </c:v>
                </c:pt>
                <c:pt idx="4">
                  <c:v>Afacere proprie </c:v>
                </c:pt>
                <c:pt idx="5">
                  <c:v>Investiții imobiliare</c:v>
                </c:pt>
                <c:pt idx="6">
                  <c:v>Investiții în aur/ argint 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10.1</c:v>
                </c:pt>
                <c:pt idx="1">
                  <c:v>14.2</c:v>
                </c:pt>
                <c:pt idx="2">
                  <c:v>20</c:v>
                </c:pt>
                <c:pt idx="3">
                  <c:v>36.300000000000004</c:v>
                </c:pt>
                <c:pt idx="4">
                  <c:v>46.7</c:v>
                </c:pt>
                <c:pt idx="5">
                  <c:v>47.2</c:v>
                </c:pt>
                <c:pt idx="6">
                  <c:v>50.7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3349760"/>
        <c:axId val="133351296"/>
      </c:barChart>
      <c:catAx>
        <c:axId val="13334976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defRPr>
            </a:pPr>
            <a:endParaRPr lang="en-US"/>
          </a:p>
        </c:txPr>
        <c:crossAx val="133351296"/>
        <c:crosses val="autoZero"/>
        <c:auto val="1"/>
        <c:lblAlgn val="ctr"/>
        <c:lblOffset val="100"/>
        <c:noMultiLvlLbl val="0"/>
      </c:catAx>
      <c:valAx>
        <c:axId val="1333512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13334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Îmi aducă un caștig mic dar sigur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Am propria afacere </c:v>
                </c:pt>
                <c:pt idx="2">
                  <c:v>Am demarat deja acțiunile pt  a deschide propria afacere
</c:v>
                </c:pt>
                <c:pt idx="3">
                  <c:v>Sunt pregătit și sigur o voi face în următoarele 12 luni  </c:v>
                </c:pt>
                <c:pt idx="4">
                  <c:v>Sunt pregătit, dar în următoarele 12 luni îmi adun ideile și fac planul  </c:v>
                </c:pt>
                <c:pt idx="5">
                  <c:v>Nu sunt pregătit încâ pentru a mă gândi la propria afacere  </c:v>
                </c:pt>
                <c:pt idx="6">
                  <c:v>Nu sunt interesat(ă) să încep o afacere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64.400000000000006</c:v>
                </c:pt>
                <c:pt idx="1">
                  <c:v>65</c:v>
                </c:pt>
                <c:pt idx="2">
                  <c:v>37.5</c:v>
                </c:pt>
                <c:pt idx="3">
                  <c:v>57.1</c:v>
                </c:pt>
                <c:pt idx="4">
                  <c:v>64.3</c:v>
                </c:pt>
                <c:pt idx="5">
                  <c:v>69.099999999999994</c:v>
                </c:pt>
                <c:pt idx="6">
                  <c:v>62.8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îmi aducă un caștig mare chiar dacă presupune și un risc 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Am propria afacere </c:v>
                </c:pt>
                <c:pt idx="2">
                  <c:v>Am demarat deja acțiunile pt  a deschide propria afacere
</c:v>
                </c:pt>
                <c:pt idx="3">
                  <c:v>Sunt pregătit și sigur o voi face în următoarele 12 luni  </c:v>
                </c:pt>
                <c:pt idx="4">
                  <c:v>Sunt pregătit, dar în următoarele 12 luni îmi adun ideile și fac planul  </c:v>
                </c:pt>
                <c:pt idx="5">
                  <c:v>Nu sunt pregătit încâ pentru a mă gândi la propria afacere  </c:v>
                </c:pt>
                <c:pt idx="6">
                  <c:v>Nu sunt interesat(ă) să încep o afacere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35.6</c:v>
                </c:pt>
                <c:pt idx="1">
                  <c:v>35</c:v>
                </c:pt>
                <c:pt idx="2">
                  <c:v>62.5</c:v>
                </c:pt>
                <c:pt idx="3">
                  <c:v>42.9</c:v>
                </c:pt>
                <c:pt idx="4">
                  <c:v>35.700000000000003</c:v>
                </c:pt>
                <c:pt idx="5">
                  <c:v>30.9</c:v>
                </c:pt>
                <c:pt idx="6">
                  <c:v>37.200000000000003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4560384"/>
        <c:axId val="134566272"/>
      </c:barChart>
      <c:catAx>
        <c:axId val="13456038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Oblique"/>
                <a:cs typeface="Avenir Oblique"/>
              </a:defRPr>
            </a:pPr>
            <a:endParaRPr lang="en-US"/>
          </a:p>
        </c:txPr>
        <c:crossAx val="134566272"/>
        <c:crosses val="autoZero"/>
        <c:auto val="1"/>
        <c:lblAlgn val="ctr"/>
        <c:lblOffset val="100"/>
        <c:noMultiLvlLbl val="0"/>
      </c:catAx>
      <c:valAx>
        <c:axId val="134566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45603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 b="0" i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stimă de sine</c:v>
                </c:pt>
              </c:strCache>
            </c:strRef>
          </c:tx>
          <c:spPr>
            <a:solidFill>
              <a:srgbClr val="8CCB45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și sigur o voi face în următoarele 12 luni  </c:v>
                </c:pt>
                <c:pt idx="3">
                  <c:v>Sunt pregătit, dar în următoarele 12 luni îmi adun ideile și fac planul  </c:v>
                </c:pt>
                <c:pt idx="4">
                  <c:v>Nu sunt pregătit încă pentru a mă gandi la propria afacere  </c:v>
                </c:pt>
                <c:pt idx="5">
                  <c:v>Nu sunt interesat(ă) să încep o afacere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9.1985212186016341</c:v>
                </c:pt>
                <c:pt idx="1">
                  <c:v>2.384872353223531</c:v>
                </c:pt>
                <c:pt idx="2">
                  <c:v>3.0202817281543535</c:v>
                </c:pt>
                <c:pt idx="3">
                  <c:v>-4.3159332522879259</c:v>
                </c:pt>
                <c:pt idx="4">
                  <c:v>-4.1862784206443902</c:v>
                </c:pt>
                <c:pt idx="5">
                  <c:v>-6.0252645611452706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putere financiară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și sigur o voi face în următoarele 12 luni  </c:v>
                </c:pt>
                <c:pt idx="3">
                  <c:v>Sunt pregătit, dar în următoarele 12 luni îmi adun ideile și fac planul  </c:v>
                </c:pt>
                <c:pt idx="4">
                  <c:v>Nu sunt pregătit încă pentru a mă gandi la propria afacere  </c:v>
                </c:pt>
                <c:pt idx="5">
                  <c:v>Nu sunt interesat(ă) să încep o afacere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-9.4289050128452345</c:v>
                </c:pt>
                <c:pt idx="1">
                  <c:v>-2.3213231668923866</c:v>
                </c:pt>
                <c:pt idx="2">
                  <c:v>-2.6924604038928819</c:v>
                </c:pt>
                <c:pt idx="3">
                  <c:v>4.5896222303429584</c:v>
                </c:pt>
                <c:pt idx="4">
                  <c:v>4.1272080731570915</c:v>
                </c:pt>
                <c:pt idx="5">
                  <c:v>5.6248374643538686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57760"/>
        <c:axId val="134359296"/>
      </c:barChart>
      <c:catAx>
        <c:axId val="134357760"/>
        <c:scaling>
          <c:orientation val="minMax"/>
        </c:scaling>
        <c:delete val="0"/>
        <c:axPos val="l"/>
        <c:majorGridlines>
          <c:spPr>
            <a:ln>
              <a:prstDash val="dot"/>
            </a:ln>
          </c:spPr>
        </c:majorGridlines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Oblique"/>
                <a:cs typeface="Avenir Oblique"/>
              </a:defRPr>
            </a:pPr>
            <a:endParaRPr lang="en-US"/>
          </a:p>
        </c:txPr>
        <c:crossAx val="134359296"/>
        <c:crosses val="autoZero"/>
        <c:auto val="1"/>
        <c:lblAlgn val="ctr"/>
        <c:lblOffset val="100"/>
        <c:noMultiLvlLbl val="0"/>
      </c:catAx>
      <c:valAx>
        <c:axId val="134359296"/>
        <c:scaling>
          <c:orientation val="minMax"/>
          <c:max val="10"/>
          <c:min val="-10"/>
        </c:scaling>
        <c:delete val="0"/>
        <c:axPos val="b"/>
        <c:majorGridlines>
          <c:spPr>
            <a:ln>
              <a:solidFill>
                <a:srgbClr val="797B7E"/>
              </a:solidFill>
              <a:prstDash val="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i="1">
                <a:solidFill>
                  <a:srgbClr val="595959"/>
                </a:solidFill>
              </a:defRPr>
            </a:pPr>
            <a:endParaRPr lang="en-US"/>
          </a:p>
        </c:txPr>
        <c:crossAx val="134357760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100"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sacrificiu personal </c:v>
                </c:pt>
              </c:strCache>
            </c:strRef>
          </c:tx>
          <c:spPr>
            <a:solidFill>
              <a:srgbClr val="BB99D8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şi sigur o voi face în următoarele 12 luni  </c:v>
                </c:pt>
                <c:pt idx="3">
                  <c:v>Sunt pregătit, dar în următoarele 12 luni îmi adun ideile şi fac planul  </c:v>
                </c:pt>
                <c:pt idx="4">
                  <c:v>Nu sunt pregătit încă pentru a mă gândi la propria afacere  </c:v>
                </c:pt>
                <c:pt idx="5">
                  <c:v>Nu sunt interesat(ă) să încep o afacere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-20.501162854909271</c:v>
                </c:pt>
                <c:pt idx="1">
                  <c:v>19.785293932644645</c:v>
                </c:pt>
                <c:pt idx="2">
                  <c:v>4.4575230680575579</c:v>
                </c:pt>
                <c:pt idx="3">
                  <c:v>-3.7153231998486982</c:v>
                </c:pt>
                <c:pt idx="4">
                  <c:v>-1.3045971418201858</c:v>
                </c:pt>
                <c:pt idx="5">
                  <c:v>1.4718170481092514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riscuri</c:v>
                </c:pt>
              </c:strCache>
            </c:strRef>
          </c:tx>
          <c:spPr>
            <a:solidFill>
              <a:srgbClr val="73BAEC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şi sigur o voi face în următoarele 12 luni  </c:v>
                </c:pt>
                <c:pt idx="3">
                  <c:v>Sunt pregătit, dar în următoarele 12 luni îmi adun ideile şi fac planul  </c:v>
                </c:pt>
                <c:pt idx="4">
                  <c:v>Nu sunt pregătit încă pentru a mă gândi la propria afacere  </c:v>
                </c:pt>
                <c:pt idx="5">
                  <c:v>Nu sunt interesat(ă) să încep o afacere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6.0890832709899643</c:v>
                </c:pt>
                <c:pt idx="1">
                  <c:v>-0.25945376764013572</c:v>
                </c:pt>
                <c:pt idx="2">
                  <c:v>-8.9838701287886504</c:v>
                </c:pt>
                <c:pt idx="3">
                  <c:v>1.3291711568648437</c:v>
                </c:pt>
                <c:pt idx="4">
                  <c:v>0.39243412313101</c:v>
                </c:pt>
                <c:pt idx="5">
                  <c:v>1.8163293460069703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autorităţile</c:v>
                </c:pt>
              </c:strCache>
            </c:strRef>
          </c:tx>
          <c:spPr>
            <a:solidFill>
              <a:srgbClr val="FFE542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şi sigur o voi face în următoarele 12 luni  </c:v>
                </c:pt>
                <c:pt idx="3">
                  <c:v>Sunt pregătit, dar în următoarele 12 luni îmi adun ideile şi fac planul  </c:v>
                </c:pt>
                <c:pt idx="4">
                  <c:v>Nu sunt pregătit încă pentru a mă gândi la propria afacere  </c:v>
                </c:pt>
                <c:pt idx="5">
                  <c:v>Nu sunt interesat(ă) să încep o afacere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14.590207122867843</c:v>
                </c:pt>
                <c:pt idx="1">
                  <c:v>-20.75846389487582</c:v>
                </c:pt>
                <c:pt idx="2">
                  <c:v>4.3924529939406272</c:v>
                </c:pt>
                <c:pt idx="3">
                  <c:v>2.3738856181315389</c:v>
                </c:pt>
                <c:pt idx="4">
                  <c:v>1.0348723107176936</c:v>
                </c:pt>
                <c:pt idx="5">
                  <c:v>-3.2585406221670574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125056"/>
        <c:axId val="134126592"/>
      </c:barChart>
      <c:catAx>
        <c:axId val="134125056"/>
        <c:scaling>
          <c:orientation val="minMax"/>
        </c:scaling>
        <c:delete val="0"/>
        <c:axPos val="l"/>
        <c:majorGridlines>
          <c:spPr>
            <a:ln>
              <a:prstDash val="dot"/>
            </a:ln>
          </c:spPr>
        </c:majorGridlines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595959"/>
                </a:solidFill>
              </a:defRPr>
            </a:pPr>
            <a:endParaRPr lang="en-US"/>
          </a:p>
        </c:txPr>
        <c:crossAx val="134126592"/>
        <c:crosses val="autoZero"/>
        <c:auto val="1"/>
        <c:lblAlgn val="ctr"/>
        <c:lblOffset val="100"/>
        <c:noMultiLvlLbl val="0"/>
      </c:catAx>
      <c:valAx>
        <c:axId val="134126592"/>
        <c:scaling>
          <c:orientation val="minMax"/>
          <c:max val="20"/>
          <c:min val="-20"/>
        </c:scaling>
        <c:delete val="0"/>
        <c:axPos val="b"/>
        <c:majorGridlines>
          <c:spPr>
            <a:ln>
              <a:solidFill>
                <a:srgbClr val="797B7E"/>
              </a:solidFill>
              <a:prstDash val="dot"/>
            </a:ln>
          </c:spPr>
        </c:majorGridlines>
        <c:numFmt formatCode="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 i="1">
                <a:solidFill>
                  <a:srgbClr val="595959"/>
                </a:solidFill>
              </a:defRPr>
            </a:pPr>
            <a:endParaRPr lang="en-US"/>
          </a:p>
        </c:txPr>
        <c:crossAx val="134125056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100"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73BAEC"/>
              </a:solidFill>
            </c:spPr>
          </c:dPt>
          <c:dPt>
            <c:idx val="1"/>
            <c:bubble3D val="0"/>
            <c:spPr>
              <a:solidFill>
                <a:srgbClr val="F852AE"/>
              </a:solidFill>
            </c:spPr>
          </c:dPt>
          <c:dPt>
            <c:idx val="2"/>
            <c:bubble3D val="0"/>
            <c:spPr>
              <a:solidFill>
                <a:srgbClr val="8CCB45"/>
              </a:solidFill>
            </c:spPr>
          </c:dPt>
          <c:dPt>
            <c:idx val="3"/>
            <c:bubble3D val="0"/>
            <c:spPr>
              <a:solidFill>
                <a:srgbClr val="BB99D8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Sheet1!$A$2:$A$5</c:f>
              <c:strCache>
                <c:ptCount val="4"/>
                <c:pt idx="0">
                  <c:v>PFA</c:v>
                </c:pt>
                <c:pt idx="1">
                  <c:v>SRL</c:v>
                </c:pt>
                <c:pt idx="2">
                  <c:v>IF</c:v>
                </c:pt>
                <c:pt idx="3">
                  <c:v>SA</c:v>
                </c:pt>
              </c:strCache>
            </c:strRef>
          </c:cat>
          <c:val>
            <c:numRef>
              <c:f>Sheet1!$B$2:$B$5</c:f>
              <c:numCache>
                <c:formatCode>####.0</c:formatCode>
                <c:ptCount val="4"/>
                <c:pt idx="0">
                  <c:v>47.487437185929565</c:v>
                </c:pt>
                <c:pt idx="1">
                  <c:v>31.909547738693469</c:v>
                </c:pt>
                <c:pt idx="2">
                  <c:v>19.849246231155686</c:v>
                </c:pt>
                <c:pt idx="3">
                  <c:v>0.75376884422110646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3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much money do you think is needed for starting a business?</c:v>
                </c:pt>
              </c:strCache>
            </c:strRef>
          </c:tx>
          <c:spPr>
            <a:effectLst/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Intre 3,000-5000 LEI</c:v>
                </c:pt>
                <c:pt idx="1">
                  <c:v>Intre 5,000-15,000 LEI</c:v>
                </c:pt>
                <c:pt idx="2">
                  <c:v>Intre 15,000-50,000 LEI</c:v>
                </c:pt>
                <c:pt idx="3">
                  <c:v>Peste 50,000 LEI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21.8</c:v>
                </c:pt>
                <c:pt idx="2">
                  <c:v>47.3</c:v>
                </c:pt>
                <c:pt idx="3">
                  <c:v>24.3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Intre 3,000-5000 LEI</c:v>
                </c:pt>
              </c:strCache>
            </c:strRef>
          </c:tx>
          <c:spPr>
            <a:solidFill>
              <a:srgbClr val="73BAEC"/>
            </a:solidFill>
            <a:effectLst/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200">
                      <a:solidFill>
                        <a:srgbClr val="FFFFFF"/>
                      </a:solidFill>
                      <a:latin typeface="Gill Sans"/>
                      <a:cs typeface="Gill San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şi sigur o voi face în următoarele 12 luni  </c:v>
                </c:pt>
                <c:pt idx="3">
                  <c:v>Sunt pregătit, dar în următoarele 12 luni îmi adun ideile si fac planul  </c:v>
                </c:pt>
                <c:pt idx="4">
                  <c:v>Nu sunt pregătit încă pentru a mă gândi la propria afacere  </c:v>
                </c:pt>
                <c:pt idx="5">
                  <c:v>Nu sunt interesat(a) să încep o afacere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9.8000000000000007</c:v>
                </c:pt>
                <c:pt idx="1">
                  <c:v>29.2</c:v>
                </c:pt>
                <c:pt idx="2">
                  <c:v>11.4</c:v>
                </c:pt>
                <c:pt idx="3">
                  <c:v>5.6</c:v>
                </c:pt>
                <c:pt idx="4">
                  <c:v>4.0999999999999996</c:v>
                </c:pt>
                <c:pt idx="5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Intre 5,000-15,000 LEI</c:v>
                </c:pt>
              </c:strCache>
            </c:strRef>
          </c:tx>
          <c:spPr>
            <a:solidFill>
              <a:srgbClr val="F852AE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şi sigur o voi face în următoarele 12 luni  </c:v>
                </c:pt>
                <c:pt idx="3">
                  <c:v>Sunt pregătit, dar în următoarele 12 luni îmi adun ideile si fac planul  </c:v>
                </c:pt>
                <c:pt idx="4">
                  <c:v>Nu sunt pregătit încă pentru a mă gândi la propria afacere  </c:v>
                </c:pt>
                <c:pt idx="5">
                  <c:v>Nu sunt interesat(a) să încep o afacere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22</c:v>
                </c:pt>
                <c:pt idx="1">
                  <c:v>25</c:v>
                </c:pt>
                <c:pt idx="2">
                  <c:v>28.6</c:v>
                </c:pt>
                <c:pt idx="3">
                  <c:v>24.5</c:v>
                </c:pt>
                <c:pt idx="4">
                  <c:v>19.2</c:v>
                </c:pt>
                <c:pt idx="5">
                  <c:v>17.600000000000001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Intre 15,000-50,000 LEI</c:v>
                </c:pt>
              </c:strCache>
            </c:strRef>
          </c:tx>
          <c:spPr>
            <a:solidFill>
              <a:srgbClr val="8CCB45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şi sigur o voi face în următoarele 12 luni  </c:v>
                </c:pt>
                <c:pt idx="3">
                  <c:v>Sunt pregătit, dar în următoarele 12 luni îmi adun ideile si fac planul  </c:v>
                </c:pt>
                <c:pt idx="4">
                  <c:v>Nu sunt pregătit încă pentru a mă gândi la propria afacere  </c:v>
                </c:pt>
                <c:pt idx="5">
                  <c:v>Nu sunt interesat(a) să încep o afacere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>
                  <c:v>52</c:v>
                </c:pt>
                <c:pt idx="1">
                  <c:v>29.2</c:v>
                </c:pt>
                <c:pt idx="2">
                  <c:v>45.7</c:v>
                </c:pt>
                <c:pt idx="3">
                  <c:v>48.3</c:v>
                </c:pt>
                <c:pt idx="4">
                  <c:v>49.6</c:v>
                </c:pt>
                <c:pt idx="5">
                  <c:v>40.5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Peste 50,000 LEI</c:v>
                </c:pt>
              </c:strCache>
            </c:strRef>
          </c:tx>
          <c:spPr>
            <a:solidFill>
              <a:srgbClr val="BB99D8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Am propria afacere </c:v>
                </c:pt>
                <c:pt idx="1">
                  <c:v>Am început deja demersurile pentru deschiderea propriei afaceri </c:v>
                </c:pt>
                <c:pt idx="2">
                  <c:v>Sunt pregătit şi sigur o voi face în următoarele 12 luni  </c:v>
                </c:pt>
                <c:pt idx="3">
                  <c:v>Sunt pregătit, dar în următoarele 12 luni îmi adun ideile si fac planul  </c:v>
                </c:pt>
                <c:pt idx="4">
                  <c:v>Nu sunt pregătit încă pentru a mă gândi la propria afacere  </c:v>
                </c:pt>
                <c:pt idx="5">
                  <c:v>Nu sunt interesat(a) să încep o afacere</c:v>
                </c:pt>
              </c:strCache>
            </c:strRef>
          </c:cat>
          <c:val>
            <c:numRef>
              <c:f>Sheet1!$B$5:$G$5</c:f>
              <c:numCache>
                <c:formatCode>0.0</c:formatCode>
                <c:ptCount val="6"/>
                <c:pt idx="0">
                  <c:v>16.3</c:v>
                </c:pt>
                <c:pt idx="1">
                  <c:v>16.7</c:v>
                </c:pt>
                <c:pt idx="2">
                  <c:v>14.3</c:v>
                </c:pt>
                <c:pt idx="3">
                  <c:v>21.6</c:v>
                </c:pt>
                <c:pt idx="4">
                  <c:v>27.1</c:v>
                </c:pt>
                <c:pt idx="5">
                  <c:v>37.800000000000004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4780032"/>
        <c:axId val="134781568"/>
      </c:barChart>
      <c:catAx>
        <c:axId val="13478003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Avenir Book"/>
                <a:cs typeface="Avenir Book"/>
              </a:defRPr>
            </a:pPr>
            <a:endParaRPr lang="en-US"/>
          </a:p>
        </c:txPr>
        <c:crossAx val="134781568"/>
        <c:crosses val="autoZero"/>
        <c:auto val="1"/>
        <c:lblAlgn val="ctr"/>
        <c:lblOffset val="100"/>
        <c:noMultiLvlLbl val="0"/>
      </c:catAx>
      <c:valAx>
        <c:axId val="1347815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478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F1A79-7631-4547-B841-5E35FF97C4F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4FD41-B70B-6841-B3EF-71EA0F350148}">
      <dgm:prSet phldrT="[Text]" custT="1"/>
      <dgm:spPr>
        <a:solidFill>
          <a:srgbClr val="66BBED"/>
        </a:solidFill>
        <a:ln>
          <a:solidFill>
            <a:srgbClr val="FFFFFF"/>
          </a:solidFill>
        </a:ln>
        <a:effectLst/>
      </dgm:spPr>
      <dgm:t>
        <a:bodyPr/>
        <a:lstStyle/>
        <a:p>
          <a:pPr algn="l"/>
          <a:r>
            <a:rPr lang="en-US" sz="2400" b="0" i="0" dirty="0" err="1" smtClean="0">
              <a:latin typeface="Gill Sans Light"/>
              <a:cs typeface="Gill Sans Light"/>
            </a:rPr>
            <a:t>Metodologie</a:t>
          </a:r>
          <a:endParaRPr lang="en-US" sz="2400" b="0" i="0" dirty="0">
            <a:latin typeface="Gill Sans Light"/>
            <a:cs typeface="Gill Sans Light"/>
          </a:endParaRPr>
        </a:p>
      </dgm:t>
    </dgm:pt>
    <dgm:pt modelId="{B3A95ACC-4B9D-AA45-8396-D580D8FE8290}" type="parTrans" cxnId="{CF424880-D6D6-F44D-B9FA-6CC8C829A2A4}">
      <dgm:prSet/>
      <dgm:spPr/>
      <dgm:t>
        <a:bodyPr/>
        <a:lstStyle/>
        <a:p>
          <a:endParaRPr lang="en-US"/>
        </a:p>
      </dgm:t>
    </dgm:pt>
    <dgm:pt modelId="{24F851E1-679C-AB43-904D-2C28E11C43DC}" type="sibTrans" cxnId="{CF424880-D6D6-F44D-B9FA-6CC8C829A2A4}">
      <dgm:prSet/>
      <dgm:spPr/>
      <dgm:t>
        <a:bodyPr/>
        <a:lstStyle/>
        <a:p>
          <a:endParaRPr lang="en-US"/>
        </a:p>
      </dgm:t>
    </dgm:pt>
    <dgm:pt modelId="{CBCFF4BC-7244-0B48-AC49-5750C4E14F5F}">
      <dgm:prSet phldrT="[Text]" custT="1"/>
      <dgm:spPr>
        <a:solidFill>
          <a:srgbClr val="A6A6A6">
            <a:alpha val="90000"/>
          </a:srgbClr>
        </a:solidFill>
        <a:ln>
          <a:solidFill>
            <a:schemeClr val="bg1"/>
          </a:solidFill>
        </a:ln>
        <a:effectLst/>
      </dgm:spPr>
      <dgm:t>
        <a:bodyPr lIns="72000" rIns="108000"/>
        <a:lstStyle/>
        <a:p>
          <a:pPr marL="151200" algn="l"/>
          <a:r>
            <a:rPr lang="en-US" sz="2000" b="0" i="1" normalizeH="0" dirty="0" smtClean="0">
              <a:solidFill>
                <a:schemeClr val="bg1"/>
              </a:solidFill>
              <a:latin typeface="Gill Sans Light"/>
              <a:cs typeface="Gill Sans Light"/>
            </a:rPr>
            <a:t>3</a:t>
          </a:r>
          <a:endParaRPr lang="en-US" sz="2000" b="0" i="1" normalizeH="0" dirty="0">
            <a:solidFill>
              <a:schemeClr val="bg1"/>
            </a:solidFill>
            <a:latin typeface="Gill Sans Light"/>
            <a:cs typeface="Gill Sans Light"/>
          </a:endParaRPr>
        </a:p>
      </dgm:t>
    </dgm:pt>
    <dgm:pt modelId="{475EC8DA-CB83-8E43-9C6B-1C573A42F0F9}" type="parTrans" cxnId="{F015EFA6-FCD9-454B-AAEF-26D74062ADE1}">
      <dgm:prSet/>
      <dgm:spPr/>
      <dgm:t>
        <a:bodyPr/>
        <a:lstStyle/>
        <a:p>
          <a:endParaRPr lang="en-US"/>
        </a:p>
      </dgm:t>
    </dgm:pt>
    <dgm:pt modelId="{3777BD71-C9EE-F04F-BEBF-EDBEBF131106}" type="sibTrans" cxnId="{F015EFA6-FCD9-454B-AAEF-26D74062ADE1}">
      <dgm:prSet/>
      <dgm:spPr/>
      <dgm:t>
        <a:bodyPr/>
        <a:lstStyle/>
        <a:p>
          <a:endParaRPr lang="en-US"/>
        </a:p>
      </dgm:t>
    </dgm:pt>
    <dgm:pt modelId="{7CF67C2E-B13D-D448-8C5C-A26EBA77FF28}">
      <dgm:prSet phldrT="[Text]" custT="1"/>
      <dgm:spPr>
        <a:solidFill>
          <a:srgbClr val="66BBED"/>
        </a:solidFill>
        <a:ln>
          <a:solidFill>
            <a:srgbClr val="FFFFFF"/>
          </a:solidFill>
        </a:ln>
        <a:effectLst/>
      </dgm:spPr>
      <dgm:t>
        <a:bodyPr/>
        <a:lstStyle/>
        <a:p>
          <a:pPr algn="l"/>
          <a:r>
            <a:rPr lang="en-US" sz="2400" b="0" i="0" dirty="0" err="1" smtClean="0">
              <a:latin typeface="Gill Sans Light"/>
              <a:cs typeface="Gill Sans Light"/>
            </a:rPr>
            <a:t>Contextul</a:t>
          </a:r>
          <a:r>
            <a:rPr lang="en-US" sz="2400" b="0" i="0" dirty="0" smtClean="0">
              <a:latin typeface="Gill Sans Light"/>
              <a:cs typeface="Gill Sans Light"/>
            </a:rPr>
            <a:t> actual</a:t>
          </a:r>
          <a:endParaRPr lang="en-US" sz="2400" b="0" i="0" dirty="0">
            <a:latin typeface="Gill Sans Light"/>
            <a:cs typeface="Gill Sans Light"/>
          </a:endParaRPr>
        </a:p>
      </dgm:t>
    </dgm:pt>
    <dgm:pt modelId="{324C47CF-BF7B-1A44-85BA-D7323C6F578E}" type="parTrans" cxnId="{9CA6F1E3-78BE-FF44-8108-E47080DA39AE}">
      <dgm:prSet/>
      <dgm:spPr/>
      <dgm:t>
        <a:bodyPr/>
        <a:lstStyle/>
        <a:p>
          <a:endParaRPr lang="en-US"/>
        </a:p>
      </dgm:t>
    </dgm:pt>
    <dgm:pt modelId="{F75D852F-9180-DC45-8A7F-AEDEF95D69F9}" type="sibTrans" cxnId="{9CA6F1E3-78BE-FF44-8108-E47080DA39AE}">
      <dgm:prSet/>
      <dgm:spPr/>
      <dgm:t>
        <a:bodyPr/>
        <a:lstStyle/>
        <a:p>
          <a:endParaRPr lang="en-US"/>
        </a:p>
      </dgm:t>
    </dgm:pt>
    <dgm:pt modelId="{E34F878C-B49E-2843-87B9-0700AE06F308}">
      <dgm:prSet phldrT="[Text]" custT="1"/>
      <dgm:spPr>
        <a:solidFill>
          <a:srgbClr val="A6A6A6">
            <a:alpha val="90000"/>
          </a:srgbClr>
        </a:solidFill>
        <a:ln>
          <a:solidFill>
            <a:schemeClr val="bg1"/>
          </a:solidFill>
        </a:ln>
        <a:effectLst/>
      </dgm:spPr>
      <dgm:t>
        <a:bodyPr lIns="72000" rIns="108000"/>
        <a:lstStyle/>
        <a:p>
          <a:pPr marL="151200" algn="l"/>
          <a:r>
            <a:rPr lang="en-US" sz="2000" b="0" i="1" normalizeH="0" dirty="0" smtClean="0">
              <a:solidFill>
                <a:schemeClr val="bg1"/>
              </a:solidFill>
              <a:latin typeface="Gill Sans Light"/>
              <a:cs typeface="Gill Sans Light"/>
            </a:rPr>
            <a:t>4</a:t>
          </a:r>
          <a:endParaRPr lang="en-US" sz="2000" b="0" i="1" normalizeH="0" dirty="0">
            <a:solidFill>
              <a:schemeClr val="bg1"/>
            </a:solidFill>
            <a:latin typeface="Gill Sans Light"/>
            <a:cs typeface="Gill Sans Light"/>
          </a:endParaRPr>
        </a:p>
      </dgm:t>
    </dgm:pt>
    <dgm:pt modelId="{09F85D25-937E-BB42-8E0B-753FADF2895D}" type="parTrans" cxnId="{E3395E45-FE1D-1545-AE72-B50139A3439B}">
      <dgm:prSet/>
      <dgm:spPr/>
      <dgm:t>
        <a:bodyPr/>
        <a:lstStyle/>
        <a:p>
          <a:endParaRPr lang="en-US"/>
        </a:p>
      </dgm:t>
    </dgm:pt>
    <dgm:pt modelId="{2E9C3C63-521B-494A-BF42-04C646690211}" type="sibTrans" cxnId="{E3395E45-FE1D-1545-AE72-B50139A3439B}">
      <dgm:prSet/>
      <dgm:spPr/>
      <dgm:t>
        <a:bodyPr/>
        <a:lstStyle/>
        <a:p>
          <a:endParaRPr lang="en-US"/>
        </a:p>
      </dgm:t>
    </dgm:pt>
    <dgm:pt modelId="{7552312A-251A-C848-BA95-BBB5678096A9}">
      <dgm:prSet phldrT="[Text]" custT="1"/>
      <dgm:spPr>
        <a:solidFill>
          <a:srgbClr val="66BBED"/>
        </a:solidFill>
        <a:ln>
          <a:solidFill>
            <a:srgbClr val="FFFFFF"/>
          </a:solidFill>
        </a:ln>
        <a:effectLst/>
      </dgm:spPr>
      <dgm:t>
        <a:bodyPr/>
        <a:lstStyle/>
        <a:p>
          <a:pPr algn="l"/>
          <a:r>
            <a:rPr lang="en-US" sz="2400" b="0" i="0" dirty="0" err="1" smtClean="0">
              <a:latin typeface="Gill Sans Light"/>
              <a:cs typeface="Gill Sans Light"/>
            </a:rPr>
            <a:t>Planul</a:t>
          </a:r>
          <a:r>
            <a:rPr lang="en-US" sz="2400" b="0" i="0" dirty="0" smtClean="0">
              <a:latin typeface="Gill Sans Light"/>
              <a:cs typeface="Gill Sans Light"/>
            </a:rPr>
            <a:t> de start</a:t>
          </a:r>
          <a:endParaRPr lang="en-US" sz="2400" b="0" i="0" dirty="0">
            <a:latin typeface="Gill Sans Light"/>
            <a:cs typeface="Gill Sans Light"/>
          </a:endParaRPr>
        </a:p>
      </dgm:t>
    </dgm:pt>
    <dgm:pt modelId="{B955A0EC-2DC4-AB4F-9A43-41D21264A722}" type="parTrans" cxnId="{4EDA1557-4349-CC46-AAF5-C2DD6FD668B8}">
      <dgm:prSet/>
      <dgm:spPr/>
      <dgm:t>
        <a:bodyPr/>
        <a:lstStyle/>
        <a:p>
          <a:endParaRPr lang="en-US"/>
        </a:p>
      </dgm:t>
    </dgm:pt>
    <dgm:pt modelId="{452CE72A-8FE8-5C40-A043-BB02C74817CF}" type="sibTrans" cxnId="{4EDA1557-4349-CC46-AAF5-C2DD6FD668B8}">
      <dgm:prSet/>
      <dgm:spPr/>
      <dgm:t>
        <a:bodyPr/>
        <a:lstStyle/>
        <a:p>
          <a:endParaRPr lang="en-US"/>
        </a:p>
      </dgm:t>
    </dgm:pt>
    <dgm:pt modelId="{EF1422BE-883C-C343-84C5-6E7CA85431CF}">
      <dgm:prSet phldrT="[Text]" custT="1"/>
      <dgm:spPr>
        <a:solidFill>
          <a:srgbClr val="66BBED"/>
        </a:solidFill>
        <a:ln>
          <a:solidFill>
            <a:srgbClr val="FFFFFF"/>
          </a:solidFill>
        </a:ln>
        <a:effectLst/>
      </dgm:spPr>
      <dgm:t>
        <a:bodyPr/>
        <a:lstStyle/>
        <a:p>
          <a:pPr algn="l"/>
          <a:r>
            <a:rPr lang="it-IT" sz="2400" b="0" i="0" dirty="0" smtClean="0">
              <a:latin typeface="Gill Sans Light"/>
              <a:cs typeface="Gill Sans Light"/>
            </a:rPr>
            <a:t>Bariere și nevoi de schimbare</a:t>
          </a:r>
          <a:endParaRPr lang="en-US" sz="2400" b="0" i="0" dirty="0">
            <a:latin typeface="Gill Sans Light"/>
            <a:cs typeface="Gill Sans Light"/>
          </a:endParaRPr>
        </a:p>
      </dgm:t>
    </dgm:pt>
    <dgm:pt modelId="{3196ED59-E8CE-CF40-9268-6E515F4CCADE}" type="parTrans" cxnId="{45B28342-CF78-974B-AAE7-50EE0907A360}">
      <dgm:prSet/>
      <dgm:spPr/>
      <dgm:t>
        <a:bodyPr/>
        <a:lstStyle/>
        <a:p>
          <a:endParaRPr lang="en-US"/>
        </a:p>
      </dgm:t>
    </dgm:pt>
    <dgm:pt modelId="{C44DEC1C-FA5C-E045-9940-90CC623B96AC}" type="sibTrans" cxnId="{45B28342-CF78-974B-AAE7-50EE0907A360}">
      <dgm:prSet/>
      <dgm:spPr/>
      <dgm:t>
        <a:bodyPr/>
        <a:lstStyle/>
        <a:p>
          <a:endParaRPr lang="en-US"/>
        </a:p>
      </dgm:t>
    </dgm:pt>
    <dgm:pt modelId="{AE7EFC42-EAB9-9947-B8D5-7F6C0F8E1B30}">
      <dgm:prSet phldrT="[Text]" custT="1"/>
      <dgm:spPr>
        <a:solidFill>
          <a:srgbClr val="66BBED"/>
        </a:solidFill>
        <a:ln>
          <a:solidFill>
            <a:srgbClr val="FFFFFF"/>
          </a:solidFill>
        </a:ln>
        <a:effectLst/>
      </dgm:spPr>
      <dgm:t>
        <a:bodyPr/>
        <a:lstStyle/>
        <a:p>
          <a:pPr algn="l"/>
          <a:r>
            <a:rPr lang="en-US" sz="2400" b="0" i="0" dirty="0" err="1" smtClean="0">
              <a:latin typeface="Gill Sans Light"/>
              <a:cs typeface="Gill Sans Light"/>
            </a:rPr>
            <a:t>Informare</a:t>
          </a:r>
          <a:endParaRPr lang="en-US" sz="2400" b="0" i="0" dirty="0">
            <a:latin typeface="Gill Sans Light"/>
            <a:cs typeface="Gill Sans Light"/>
          </a:endParaRPr>
        </a:p>
      </dgm:t>
    </dgm:pt>
    <dgm:pt modelId="{6433FC34-B933-A646-9CF7-B97914D8FDA9}" type="parTrans" cxnId="{7318C677-0ED1-934A-8FA3-EED1DBFEE8BD}">
      <dgm:prSet/>
      <dgm:spPr/>
      <dgm:t>
        <a:bodyPr/>
        <a:lstStyle/>
        <a:p>
          <a:endParaRPr lang="en-US"/>
        </a:p>
      </dgm:t>
    </dgm:pt>
    <dgm:pt modelId="{84B2048E-F2D3-9A41-B0E1-F4FE20127823}" type="sibTrans" cxnId="{7318C677-0ED1-934A-8FA3-EED1DBFEE8BD}">
      <dgm:prSet/>
      <dgm:spPr/>
      <dgm:t>
        <a:bodyPr/>
        <a:lstStyle/>
        <a:p>
          <a:endParaRPr lang="en-US"/>
        </a:p>
      </dgm:t>
    </dgm:pt>
    <dgm:pt modelId="{220982C3-AAAD-864E-8197-44848417DB42}">
      <dgm:prSet phldrT="[Text]" custT="1"/>
      <dgm:spPr>
        <a:solidFill>
          <a:srgbClr val="A6A6A6">
            <a:alpha val="90000"/>
          </a:srgbClr>
        </a:solidFill>
        <a:ln>
          <a:solidFill>
            <a:schemeClr val="bg1"/>
          </a:solidFill>
        </a:ln>
        <a:effectLst/>
      </dgm:spPr>
      <dgm:t>
        <a:bodyPr lIns="72000" rIns="108000"/>
        <a:lstStyle/>
        <a:p>
          <a:pPr marL="151200" algn="l"/>
          <a:r>
            <a:rPr lang="en-US" sz="2000" b="0" i="1" normalizeH="0" dirty="0" smtClean="0">
              <a:solidFill>
                <a:schemeClr val="bg1"/>
              </a:solidFill>
              <a:latin typeface="Gill Sans Light"/>
              <a:cs typeface="Gill Sans Light"/>
            </a:rPr>
            <a:t>14</a:t>
          </a:r>
          <a:endParaRPr lang="en-US" sz="2000" b="0" i="1" normalizeH="0" dirty="0">
            <a:solidFill>
              <a:schemeClr val="bg1"/>
            </a:solidFill>
            <a:latin typeface="Gill Sans Light"/>
            <a:cs typeface="Gill Sans Light"/>
          </a:endParaRPr>
        </a:p>
      </dgm:t>
    </dgm:pt>
    <dgm:pt modelId="{70408701-4EFC-CD4F-889D-F368289BE0D1}" type="parTrans" cxnId="{A4E4B310-7319-D04A-BBD7-8AFE777796AB}">
      <dgm:prSet/>
      <dgm:spPr/>
      <dgm:t>
        <a:bodyPr/>
        <a:lstStyle/>
        <a:p>
          <a:endParaRPr lang="en-US"/>
        </a:p>
      </dgm:t>
    </dgm:pt>
    <dgm:pt modelId="{80CBC487-F1FE-8042-926D-6440BB797351}" type="sibTrans" cxnId="{A4E4B310-7319-D04A-BBD7-8AFE777796AB}">
      <dgm:prSet/>
      <dgm:spPr/>
      <dgm:t>
        <a:bodyPr/>
        <a:lstStyle/>
        <a:p>
          <a:endParaRPr lang="en-US"/>
        </a:p>
      </dgm:t>
    </dgm:pt>
    <dgm:pt modelId="{D35354D1-22B4-A44E-9E30-AAA98BDD1336}">
      <dgm:prSet phldrT="[Text]" custT="1"/>
      <dgm:spPr>
        <a:solidFill>
          <a:srgbClr val="A6A6A6">
            <a:alpha val="90000"/>
          </a:srgbClr>
        </a:solidFill>
        <a:ln>
          <a:solidFill>
            <a:schemeClr val="bg1"/>
          </a:solidFill>
        </a:ln>
        <a:effectLst/>
      </dgm:spPr>
      <dgm:t>
        <a:bodyPr lIns="72000" rIns="108000"/>
        <a:lstStyle/>
        <a:p>
          <a:pPr marL="151200" algn="l"/>
          <a:r>
            <a:rPr lang="en-US" sz="2000" b="0" i="1" normalizeH="0" dirty="0" smtClean="0">
              <a:solidFill>
                <a:schemeClr val="bg1"/>
              </a:solidFill>
              <a:latin typeface="Gill Sans Light"/>
              <a:cs typeface="Gill Sans Light"/>
            </a:rPr>
            <a:t>23</a:t>
          </a:r>
          <a:endParaRPr lang="en-US" sz="2000" b="0" i="1" normalizeH="0" dirty="0">
            <a:solidFill>
              <a:schemeClr val="bg1"/>
            </a:solidFill>
            <a:latin typeface="Gill Sans Light"/>
            <a:cs typeface="Gill Sans Light"/>
          </a:endParaRPr>
        </a:p>
      </dgm:t>
    </dgm:pt>
    <dgm:pt modelId="{425CC12C-EBA1-0946-8689-AEB705AD6454}" type="parTrans" cxnId="{B65A8423-79EC-DC43-A874-88977BB244E8}">
      <dgm:prSet/>
      <dgm:spPr/>
      <dgm:t>
        <a:bodyPr/>
        <a:lstStyle/>
        <a:p>
          <a:endParaRPr lang="en-US"/>
        </a:p>
      </dgm:t>
    </dgm:pt>
    <dgm:pt modelId="{9A8243E2-AAA6-4E4F-8507-378C2C087CD4}" type="sibTrans" cxnId="{B65A8423-79EC-DC43-A874-88977BB244E8}">
      <dgm:prSet/>
      <dgm:spPr/>
      <dgm:t>
        <a:bodyPr/>
        <a:lstStyle/>
        <a:p>
          <a:endParaRPr lang="en-US"/>
        </a:p>
      </dgm:t>
    </dgm:pt>
    <dgm:pt modelId="{F7B760D8-7714-CF44-8795-442272F99726}">
      <dgm:prSet phldrT="[Text]" custT="1"/>
      <dgm:spPr>
        <a:solidFill>
          <a:srgbClr val="A6A6A6">
            <a:alpha val="90000"/>
          </a:srgbClr>
        </a:solidFill>
        <a:ln>
          <a:solidFill>
            <a:schemeClr val="bg1"/>
          </a:solidFill>
        </a:ln>
        <a:effectLst/>
      </dgm:spPr>
      <dgm:t>
        <a:bodyPr lIns="72000" rIns="108000"/>
        <a:lstStyle/>
        <a:p>
          <a:pPr marL="151200" algn="l"/>
          <a:r>
            <a:rPr lang="en-US" sz="2000" b="0" i="1" normalizeH="0" dirty="0" smtClean="0">
              <a:solidFill>
                <a:schemeClr val="bg1"/>
              </a:solidFill>
              <a:latin typeface="Gill Sans Light"/>
              <a:cs typeface="Gill Sans Light"/>
            </a:rPr>
            <a:t>26</a:t>
          </a:r>
          <a:endParaRPr lang="en-US" sz="2000" b="0" i="1" normalizeH="0" dirty="0">
            <a:solidFill>
              <a:schemeClr val="bg1"/>
            </a:solidFill>
            <a:latin typeface="Gill Sans Light"/>
            <a:cs typeface="Gill Sans Light"/>
          </a:endParaRPr>
        </a:p>
      </dgm:t>
    </dgm:pt>
    <dgm:pt modelId="{4491B091-3E41-BF4D-9F49-0B06842A4FD2}">
      <dgm:prSet phldrT="[Text]" custT="1"/>
      <dgm:spPr>
        <a:solidFill>
          <a:srgbClr val="66BBED"/>
        </a:solidFill>
        <a:ln>
          <a:solidFill>
            <a:srgbClr val="FFFFFF"/>
          </a:solidFill>
        </a:ln>
        <a:effectLst/>
      </dgm:spPr>
      <dgm:t>
        <a:bodyPr/>
        <a:lstStyle/>
        <a:p>
          <a:pPr algn="l"/>
          <a:r>
            <a:rPr lang="en-US" sz="2400" b="0" i="0" dirty="0" smtClean="0">
              <a:latin typeface="Gill Sans Light"/>
              <a:cs typeface="Gill Sans Light"/>
            </a:rPr>
            <a:t>Q &amp; A</a:t>
          </a:r>
          <a:endParaRPr lang="en-US" sz="2400" b="0" i="0" dirty="0">
            <a:latin typeface="Gill Sans Light"/>
            <a:cs typeface="Gill Sans Light"/>
          </a:endParaRPr>
        </a:p>
      </dgm:t>
    </dgm:pt>
    <dgm:pt modelId="{1869102F-80AA-C245-B710-8D380E8A1E51}" type="sibTrans" cxnId="{8CC8AA96-8CDF-3040-A11D-21F67CCDAB30}">
      <dgm:prSet/>
      <dgm:spPr/>
      <dgm:t>
        <a:bodyPr/>
        <a:lstStyle/>
        <a:p>
          <a:endParaRPr lang="en-US"/>
        </a:p>
      </dgm:t>
    </dgm:pt>
    <dgm:pt modelId="{A5FD83D6-3130-8C4A-9294-3E7ED0A33C27}" type="parTrans" cxnId="{8CC8AA96-8CDF-3040-A11D-21F67CCDAB30}">
      <dgm:prSet/>
      <dgm:spPr/>
      <dgm:t>
        <a:bodyPr/>
        <a:lstStyle/>
        <a:p>
          <a:endParaRPr lang="en-US"/>
        </a:p>
      </dgm:t>
    </dgm:pt>
    <dgm:pt modelId="{449EE4FC-8D4B-724D-8DD1-54F7A1367BB7}" type="sibTrans" cxnId="{13A154F4-951C-7647-947A-78708E970A0F}">
      <dgm:prSet/>
      <dgm:spPr/>
      <dgm:t>
        <a:bodyPr/>
        <a:lstStyle/>
        <a:p>
          <a:endParaRPr lang="en-US"/>
        </a:p>
      </dgm:t>
    </dgm:pt>
    <dgm:pt modelId="{FE6C0240-4E80-DE48-B084-D89507978A56}" type="parTrans" cxnId="{13A154F4-951C-7647-947A-78708E970A0F}">
      <dgm:prSet/>
      <dgm:spPr/>
      <dgm:t>
        <a:bodyPr/>
        <a:lstStyle/>
        <a:p>
          <a:endParaRPr lang="en-US"/>
        </a:p>
      </dgm:t>
    </dgm:pt>
    <dgm:pt modelId="{59AA65FD-6976-FF41-A479-351051BB42D7}">
      <dgm:prSet phldrT="[Text]" custT="1"/>
      <dgm:spPr>
        <a:solidFill>
          <a:srgbClr val="A6A6A6">
            <a:alpha val="90000"/>
          </a:srgbClr>
        </a:solidFill>
        <a:ln>
          <a:solidFill>
            <a:schemeClr val="bg1"/>
          </a:solidFill>
        </a:ln>
        <a:effectLst/>
      </dgm:spPr>
      <dgm:t>
        <a:bodyPr lIns="72000" rIns="108000"/>
        <a:lstStyle/>
        <a:p>
          <a:pPr marL="151200" algn="l"/>
          <a:r>
            <a:rPr lang="en-US" sz="2000" b="0" i="1" normalizeH="0" dirty="0" smtClean="0">
              <a:solidFill>
                <a:schemeClr val="bg1"/>
              </a:solidFill>
              <a:latin typeface="Gill Sans Light"/>
              <a:cs typeface="Gill Sans Light"/>
            </a:rPr>
            <a:t>20</a:t>
          </a:r>
          <a:endParaRPr lang="en-US" sz="2000" b="0" i="1" normalizeH="0" dirty="0">
            <a:solidFill>
              <a:schemeClr val="bg1"/>
            </a:solidFill>
            <a:latin typeface="Gill Sans Light"/>
            <a:cs typeface="Gill Sans Light"/>
          </a:endParaRPr>
        </a:p>
      </dgm:t>
    </dgm:pt>
    <dgm:pt modelId="{D7450FB4-C095-5247-8DEA-EE4DE34D9A80}" type="sibTrans" cxnId="{99B658F6-E5ED-1345-9B1A-C019000067D1}">
      <dgm:prSet/>
      <dgm:spPr/>
      <dgm:t>
        <a:bodyPr/>
        <a:lstStyle/>
        <a:p>
          <a:endParaRPr lang="en-US"/>
        </a:p>
      </dgm:t>
    </dgm:pt>
    <dgm:pt modelId="{45EF679A-3453-AF49-BAFD-4DB1C1E12FE7}" type="parTrans" cxnId="{99B658F6-E5ED-1345-9B1A-C019000067D1}">
      <dgm:prSet/>
      <dgm:spPr/>
      <dgm:t>
        <a:bodyPr/>
        <a:lstStyle/>
        <a:p>
          <a:endParaRPr lang="en-US"/>
        </a:p>
      </dgm:t>
    </dgm:pt>
    <dgm:pt modelId="{9C9E69D7-5AEC-D248-9F71-2A086D04C36F}" type="pres">
      <dgm:prSet presAssocID="{039F1A79-7631-4547-B841-5E35FF97C4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CCA4B-75CB-DF4D-83D8-7EA9EFAB7493}" type="pres">
      <dgm:prSet presAssocID="{E9B4FD41-B70B-6841-B3EF-71EA0F350148}" presName="linNode" presStyleCnt="0"/>
      <dgm:spPr/>
    </dgm:pt>
    <dgm:pt modelId="{DDC5E43F-68DA-5747-8EAB-83FFCD9540A3}" type="pres">
      <dgm:prSet presAssocID="{E9B4FD41-B70B-6841-B3EF-71EA0F350148}" presName="parentText" presStyleLbl="node1" presStyleIdx="0" presStyleCnt="6" custScaleX="196467" custScaleY="70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DC35C-5979-A648-B459-A7CF3930949C}" type="pres">
      <dgm:prSet presAssocID="{E9B4FD41-B70B-6841-B3EF-71EA0F350148}" presName="descendantText" presStyleLbl="alignAccFollowNode1" presStyleIdx="0" presStyleCnt="6" custScaleX="18237" custScaleY="73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BC585-6C5C-9546-8502-4F7F0A898523}" type="pres">
      <dgm:prSet presAssocID="{24F851E1-679C-AB43-904D-2C28E11C43DC}" presName="sp" presStyleCnt="0"/>
      <dgm:spPr/>
    </dgm:pt>
    <dgm:pt modelId="{5DA73DA5-E627-164F-ADE2-D9B2CC99F05F}" type="pres">
      <dgm:prSet presAssocID="{7CF67C2E-B13D-D448-8C5C-A26EBA77FF28}" presName="linNode" presStyleCnt="0"/>
      <dgm:spPr/>
    </dgm:pt>
    <dgm:pt modelId="{24449616-14D8-2441-8995-FB1D445B03FA}" type="pres">
      <dgm:prSet presAssocID="{7CF67C2E-B13D-D448-8C5C-A26EBA77FF28}" presName="parentText" presStyleLbl="node1" presStyleIdx="1" presStyleCnt="6" custScaleX="196467" custScaleY="70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789E2-D3D8-BF45-BAB4-877FC1FA39D0}" type="pres">
      <dgm:prSet presAssocID="{7CF67C2E-B13D-D448-8C5C-A26EBA77FF28}" presName="descendantText" presStyleLbl="alignAccFollowNode1" presStyleIdx="1" presStyleCnt="6" custScaleX="18237" custScaleY="73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9E484-C7FA-D940-8A79-4F659786FCC9}" type="pres">
      <dgm:prSet presAssocID="{F75D852F-9180-DC45-8A7F-AEDEF95D69F9}" presName="sp" presStyleCnt="0"/>
      <dgm:spPr/>
    </dgm:pt>
    <dgm:pt modelId="{F5CCAF26-C7FF-5143-A9DD-9F6C43348D9A}" type="pres">
      <dgm:prSet presAssocID="{7552312A-251A-C848-BA95-BBB5678096A9}" presName="linNode" presStyleCnt="0"/>
      <dgm:spPr/>
    </dgm:pt>
    <dgm:pt modelId="{8BBA5E83-2B5A-0F47-976C-184B4584F9ED}" type="pres">
      <dgm:prSet presAssocID="{7552312A-251A-C848-BA95-BBB5678096A9}" presName="parentText" presStyleLbl="node1" presStyleIdx="2" presStyleCnt="6" custScaleX="196467" custScaleY="70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C6005-F04B-3646-AC7A-CF66EC583887}" type="pres">
      <dgm:prSet presAssocID="{7552312A-251A-C848-BA95-BBB5678096A9}" presName="descendantText" presStyleLbl="alignAccFollowNode1" presStyleIdx="2" presStyleCnt="6" custScaleX="18237" custScaleY="73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8F353-DECE-F940-85B3-9A6987A1D875}" type="pres">
      <dgm:prSet presAssocID="{452CE72A-8FE8-5C40-A043-BB02C74817CF}" presName="sp" presStyleCnt="0"/>
      <dgm:spPr/>
    </dgm:pt>
    <dgm:pt modelId="{0DAEC0CB-043B-504F-BD9E-AD24EA7C61A3}" type="pres">
      <dgm:prSet presAssocID="{EF1422BE-883C-C343-84C5-6E7CA85431CF}" presName="linNode" presStyleCnt="0"/>
      <dgm:spPr/>
    </dgm:pt>
    <dgm:pt modelId="{F47945FC-D944-CC42-AD1A-EB7023B63712}" type="pres">
      <dgm:prSet presAssocID="{EF1422BE-883C-C343-84C5-6E7CA85431CF}" presName="parentText" presStyleLbl="node1" presStyleIdx="3" presStyleCnt="6" custScaleX="196467" custScaleY="70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741F8-8CBD-8846-9B4E-9E1D717720F9}" type="pres">
      <dgm:prSet presAssocID="{EF1422BE-883C-C343-84C5-6E7CA85431CF}" presName="descendantText" presStyleLbl="alignAccFollowNode1" presStyleIdx="3" presStyleCnt="6" custScaleX="18237" custScaleY="73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19358-6A38-AC4E-9CAA-949F79486D0C}" type="pres">
      <dgm:prSet presAssocID="{C44DEC1C-FA5C-E045-9940-90CC623B96AC}" presName="sp" presStyleCnt="0"/>
      <dgm:spPr/>
    </dgm:pt>
    <dgm:pt modelId="{A3BB311C-69B0-EB4B-B715-66BBD54051F1}" type="pres">
      <dgm:prSet presAssocID="{AE7EFC42-EAB9-9947-B8D5-7F6C0F8E1B30}" presName="linNode" presStyleCnt="0"/>
      <dgm:spPr/>
    </dgm:pt>
    <dgm:pt modelId="{C75EC218-8C72-7D49-8EBE-4383C9DD8BF6}" type="pres">
      <dgm:prSet presAssocID="{AE7EFC42-EAB9-9947-B8D5-7F6C0F8E1B30}" presName="parentText" presStyleLbl="node1" presStyleIdx="4" presStyleCnt="6" custScaleX="196467" custScaleY="70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4CE1A-15E8-364E-A834-74FEB1B3918C}" type="pres">
      <dgm:prSet presAssocID="{AE7EFC42-EAB9-9947-B8D5-7F6C0F8E1B30}" presName="descendantText" presStyleLbl="alignAccFollowNode1" presStyleIdx="4" presStyleCnt="6" custScaleX="18418" custScaleY="73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2E56F-44C4-6141-9DDC-19F7B4D890BB}" type="pres">
      <dgm:prSet presAssocID="{84B2048E-F2D3-9A41-B0E1-F4FE20127823}" presName="sp" presStyleCnt="0"/>
      <dgm:spPr/>
    </dgm:pt>
    <dgm:pt modelId="{12FE3D18-5F9D-044D-BA85-CDE5CF3FE438}" type="pres">
      <dgm:prSet presAssocID="{4491B091-3E41-BF4D-9F49-0B06842A4FD2}" presName="linNode" presStyleCnt="0"/>
      <dgm:spPr/>
    </dgm:pt>
    <dgm:pt modelId="{A8D30DB6-8D84-574C-982B-B1E15A3C3AB9}" type="pres">
      <dgm:prSet presAssocID="{4491B091-3E41-BF4D-9F49-0B06842A4FD2}" presName="parentText" presStyleLbl="node1" presStyleIdx="5" presStyleCnt="6" custScaleX="196467" custScaleY="70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AE376-4FF8-C54D-B473-5DE6BA09F2AE}" type="pres">
      <dgm:prSet presAssocID="{4491B091-3E41-BF4D-9F49-0B06842A4FD2}" presName="descendantText" presStyleLbl="alignAccFollowNode1" presStyleIdx="5" presStyleCnt="6" custScaleX="18418" custScaleY="73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8B7ACD-1B46-B84F-AB2C-336D1F21CC3E}" type="presOf" srcId="{D35354D1-22B4-A44E-9E30-AAA98BDD1336}" destId="{7AB4CE1A-15E8-364E-A834-74FEB1B3918C}" srcOrd="0" destOrd="0" presId="urn:microsoft.com/office/officeart/2005/8/layout/vList5"/>
    <dgm:cxn modelId="{A73FE674-7CD2-3543-ADED-FBF0F83FC324}" type="presOf" srcId="{F7B760D8-7714-CF44-8795-442272F99726}" destId="{C2EAE376-4FF8-C54D-B473-5DE6BA09F2AE}" srcOrd="0" destOrd="0" presId="urn:microsoft.com/office/officeart/2005/8/layout/vList5"/>
    <dgm:cxn modelId="{F015EFA6-FCD9-454B-AAEF-26D74062ADE1}" srcId="{E9B4FD41-B70B-6841-B3EF-71EA0F350148}" destId="{CBCFF4BC-7244-0B48-AC49-5750C4E14F5F}" srcOrd="0" destOrd="0" parTransId="{475EC8DA-CB83-8E43-9C6B-1C573A42F0F9}" sibTransId="{3777BD71-C9EE-F04F-BEBF-EDBEBF131106}"/>
    <dgm:cxn modelId="{45B28342-CF78-974B-AAE7-50EE0907A360}" srcId="{039F1A79-7631-4547-B841-5E35FF97C4F9}" destId="{EF1422BE-883C-C343-84C5-6E7CA85431CF}" srcOrd="3" destOrd="0" parTransId="{3196ED59-E8CE-CF40-9268-6E515F4CCADE}" sibTransId="{C44DEC1C-FA5C-E045-9940-90CC623B96AC}"/>
    <dgm:cxn modelId="{F111C55B-79E6-DC4B-9BD6-044A2F98312E}" type="presOf" srcId="{59AA65FD-6976-FF41-A479-351051BB42D7}" destId="{EF7741F8-8CBD-8846-9B4E-9E1D717720F9}" srcOrd="0" destOrd="0" presId="urn:microsoft.com/office/officeart/2005/8/layout/vList5"/>
    <dgm:cxn modelId="{F4471A50-07EF-7C4A-9283-2AB226E84BD7}" type="presOf" srcId="{7552312A-251A-C848-BA95-BBB5678096A9}" destId="{8BBA5E83-2B5A-0F47-976C-184B4584F9ED}" srcOrd="0" destOrd="0" presId="urn:microsoft.com/office/officeart/2005/8/layout/vList5"/>
    <dgm:cxn modelId="{3D87B92D-678F-E14E-AA78-57C6E13C3139}" type="presOf" srcId="{4491B091-3E41-BF4D-9F49-0B06842A4FD2}" destId="{A8D30DB6-8D84-574C-982B-B1E15A3C3AB9}" srcOrd="0" destOrd="0" presId="urn:microsoft.com/office/officeart/2005/8/layout/vList5"/>
    <dgm:cxn modelId="{A4E4B310-7319-D04A-BBD7-8AFE777796AB}" srcId="{7552312A-251A-C848-BA95-BBB5678096A9}" destId="{220982C3-AAAD-864E-8197-44848417DB42}" srcOrd="0" destOrd="0" parTransId="{70408701-4EFC-CD4F-889D-F368289BE0D1}" sibTransId="{80CBC487-F1FE-8042-926D-6440BB797351}"/>
    <dgm:cxn modelId="{1AF50CAC-C496-DB41-9F85-F0B6D40C7658}" type="presOf" srcId="{220982C3-AAAD-864E-8197-44848417DB42}" destId="{7E4C6005-F04B-3646-AC7A-CF66EC583887}" srcOrd="0" destOrd="0" presId="urn:microsoft.com/office/officeart/2005/8/layout/vList5"/>
    <dgm:cxn modelId="{CF424880-D6D6-F44D-B9FA-6CC8C829A2A4}" srcId="{039F1A79-7631-4547-B841-5E35FF97C4F9}" destId="{E9B4FD41-B70B-6841-B3EF-71EA0F350148}" srcOrd="0" destOrd="0" parTransId="{B3A95ACC-4B9D-AA45-8396-D580D8FE8290}" sibTransId="{24F851E1-679C-AB43-904D-2C28E11C43DC}"/>
    <dgm:cxn modelId="{99B658F6-E5ED-1345-9B1A-C019000067D1}" srcId="{EF1422BE-883C-C343-84C5-6E7CA85431CF}" destId="{59AA65FD-6976-FF41-A479-351051BB42D7}" srcOrd="0" destOrd="0" parTransId="{45EF679A-3453-AF49-BAFD-4DB1C1E12FE7}" sibTransId="{D7450FB4-C095-5247-8DEA-EE4DE34D9A80}"/>
    <dgm:cxn modelId="{3DBD9186-B43E-C948-AE60-E2AABCF5D985}" type="presOf" srcId="{E34F878C-B49E-2843-87B9-0700AE06F308}" destId="{84E789E2-D3D8-BF45-BAB4-877FC1FA39D0}" srcOrd="0" destOrd="0" presId="urn:microsoft.com/office/officeart/2005/8/layout/vList5"/>
    <dgm:cxn modelId="{B759AA5E-D09F-E946-8BB1-320013AF0AA1}" type="presOf" srcId="{EF1422BE-883C-C343-84C5-6E7CA85431CF}" destId="{F47945FC-D944-CC42-AD1A-EB7023B63712}" srcOrd="0" destOrd="0" presId="urn:microsoft.com/office/officeart/2005/8/layout/vList5"/>
    <dgm:cxn modelId="{7318C677-0ED1-934A-8FA3-EED1DBFEE8BD}" srcId="{039F1A79-7631-4547-B841-5E35FF97C4F9}" destId="{AE7EFC42-EAB9-9947-B8D5-7F6C0F8E1B30}" srcOrd="4" destOrd="0" parTransId="{6433FC34-B933-A646-9CF7-B97914D8FDA9}" sibTransId="{84B2048E-F2D3-9A41-B0E1-F4FE20127823}"/>
    <dgm:cxn modelId="{9CA6F1E3-78BE-FF44-8108-E47080DA39AE}" srcId="{039F1A79-7631-4547-B841-5E35FF97C4F9}" destId="{7CF67C2E-B13D-D448-8C5C-A26EBA77FF28}" srcOrd="1" destOrd="0" parTransId="{324C47CF-BF7B-1A44-85BA-D7323C6F578E}" sibTransId="{F75D852F-9180-DC45-8A7F-AEDEF95D69F9}"/>
    <dgm:cxn modelId="{13A154F4-951C-7647-947A-78708E970A0F}" srcId="{4491B091-3E41-BF4D-9F49-0B06842A4FD2}" destId="{F7B760D8-7714-CF44-8795-442272F99726}" srcOrd="0" destOrd="0" parTransId="{FE6C0240-4E80-DE48-B084-D89507978A56}" sibTransId="{449EE4FC-8D4B-724D-8DD1-54F7A1367BB7}"/>
    <dgm:cxn modelId="{E3395E45-FE1D-1545-AE72-B50139A3439B}" srcId="{7CF67C2E-B13D-D448-8C5C-A26EBA77FF28}" destId="{E34F878C-B49E-2843-87B9-0700AE06F308}" srcOrd="0" destOrd="0" parTransId="{09F85D25-937E-BB42-8E0B-753FADF2895D}" sibTransId="{2E9C3C63-521B-494A-BF42-04C646690211}"/>
    <dgm:cxn modelId="{A18CE576-223B-9441-8BB9-4FEBB14D3753}" type="presOf" srcId="{AE7EFC42-EAB9-9947-B8D5-7F6C0F8E1B30}" destId="{C75EC218-8C72-7D49-8EBE-4383C9DD8BF6}" srcOrd="0" destOrd="0" presId="urn:microsoft.com/office/officeart/2005/8/layout/vList5"/>
    <dgm:cxn modelId="{4EDA1557-4349-CC46-AAF5-C2DD6FD668B8}" srcId="{039F1A79-7631-4547-B841-5E35FF97C4F9}" destId="{7552312A-251A-C848-BA95-BBB5678096A9}" srcOrd="2" destOrd="0" parTransId="{B955A0EC-2DC4-AB4F-9A43-41D21264A722}" sibTransId="{452CE72A-8FE8-5C40-A043-BB02C74817CF}"/>
    <dgm:cxn modelId="{8CC8AA96-8CDF-3040-A11D-21F67CCDAB30}" srcId="{039F1A79-7631-4547-B841-5E35FF97C4F9}" destId="{4491B091-3E41-BF4D-9F49-0B06842A4FD2}" srcOrd="5" destOrd="0" parTransId="{A5FD83D6-3130-8C4A-9294-3E7ED0A33C27}" sibTransId="{1869102F-80AA-C245-B710-8D380E8A1E51}"/>
    <dgm:cxn modelId="{F884791F-5586-5D43-929E-9B256147AC00}" type="presOf" srcId="{7CF67C2E-B13D-D448-8C5C-A26EBA77FF28}" destId="{24449616-14D8-2441-8995-FB1D445B03FA}" srcOrd="0" destOrd="0" presId="urn:microsoft.com/office/officeart/2005/8/layout/vList5"/>
    <dgm:cxn modelId="{B65A8423-79EC-DC43-A874-88977BB244E8}" srcId="{AE7EFC42-EAB9-9947-B8D5-7F6C0F8E1B30}" destId="{D35354D1-22B4-A44E-9E30-AAA98BDD1336}" srcOrd="0" destOrd="0" parTransId="{425CC12C-EBA1-0946-8689-AEB705AD6454}" sibTransId="{9A8243E2-AAA6-4E4F-8507-378C2C087CD4}"/>
    <dgm:cxn modelId="{B613B657-C9AC-0D49-9F68-36BD0CAE4043}" type="presOf" srcId="{CBCFF4BC-7244-0B48-AC49-5750C4E14F5F}" destId="{015DC35C-5979-A648-B459-A7CF3930949C}" srcOrd="0" destOrd="0" presId="urn:microsoft.com/office/officeart/2005/8/layout/vList5"/>
    <dgm:cxn modelId="{DD03B692-CA46-0F46-9D36-D84B8B853262}" type="presOf" srcId="{E9B4FD41-B70B-6841-B3EF-71EA0F350148}" destId="{DDC5E43F-68DA-5747-8EAB-83FFCD9540A3}" srcOrd="0" destOrd="0" presId="urn:microsoft.com/office/officeart/2005/8/layout/vList5"/>
    <dgm:cxn modelId="{56DC928C-FD5C-B64F-8E66-C1CADE2A183F}" type="presOf" srcId="{039F1A79-7631-4547-B841-5E35FF97C4F9}" destId="{9C9E69D7-5AEC-D248-9F71-2A086D04C36F}" srcOrd="0" destOrd="0" presId="urn:microsoft.com/office/officeart/2005/8/layout/vList5"/>
    <dgm:cxn modelId="{DCA08A04-2C0D-AB49-95CC-FC0AEFF779F8}" type="presParOf" srcId="{9C9E69D7-5AEC-D248-9F71-2A086D04C36F}" destId="{DC9CCA4B-75CB-DF4D-83D8-7EA9EFAB7493}" srcOrd="0" destOrd="0" presId="urn:microsoft.com/office/officeart/2005/8/layout/vList5"/>
    <dgm:cxn modelId="{70FDEFAA-FB33-7443-8614-14862499865F}" type="presParOf" srcId="{DC9CCA4B-75CB-DF4D-83D8-7EA9EFAB7493}" destId="{DDC5E43F-68DA-5747-8EAB-83FFCD9540A3}" srcOrd="0" destOrd="0" presId="urn:microsoft.com/office/officeart/2005/8/layout/vList5"/>
    <dgm:cxn modelId="{48D77E48-36E3-3549-9839-E95814FFAD3F}" type="presParOf" srcId="{DC9CCA4B-75CB-DF4D-83D8-7EA9EFAB7493}" destId="{015DC35C-5979-A648-B459-A7CF3930949C}" srcOrd="1" destOrd="0" presId="urn:microsoft.com/office/officeart/2005/8/layout/vList5"/>
    <dgm:cxn modelId="{41096CEC-7AEF-2A44-8F1B-054D31EFA343}" type="presParOf" srcId="{9C9E69D7-5AEC-D248-9F71-2A086D04C36F}" destId="{71FBC585-6C5C-9546-8502-4F7F0A898523}" srcOrd="1" destOrd="0" presId="urn:microsoft.com/office/officeart/2005/8/layout/vList5"/>
    <dgm:cxn modelId="{967BB5AF-7E9E-E343-8824-21419E680995}" type="presParOf" srcId="{9C9E69D7-5AEC-D248-9F71-2A086D04C36F}" destId="{5DA73DA5-E627-164F-ADE2-D9B2CC99F05F}" srcOrd="2" destOrd="0" presId="urn:microsoft.com/office/officeart/2005/8/layout/vList5"/>
    <dgm:cxn modelId="{CBF39A61-723B-9A4C-B91E-7B7A3F029CB9}" type="presParOf" srcId="{5DA73DA5-E627-164F-ADE2-D9B2CC99F05F}" destId="{24449616-14D8-2441-8995-FB1D445B03FA}" srcOrd="0" destOrd="0" presId="urn:microsoft.com/office/officeart/2005/8/layout/vList5"/>
    <dgm:cxn modelId="{6E1B0AF6-AD92-1543-86F9-D59242B099E0}" type="presParOf" srcId="{5DA73DA5-E627-164F-ADE2-D9B2CC99F05F}" destId="{84E789E2-D3D8-BF45-BAB4-877FC1FA39D0}" srcOrd="1" destOrd="0" presId="urn:microsoft.com/office/officeart/2005/8/layout/vList5"/>
    <dgm:cxn modelId="{31CC7752-7B28-EC43-B70A-755A5B024082}" type="presParOf" srcId="{9C9E69D7-5AEC-D248-9F71-2A086D04C36F}" destId="{C179E484-C7FA-D940-8A79-4F659786FCC9}" srcOrd="3" destOrd="0" presId="urn:microsoft.com/office/officeart/2005/8/layout/vList5"/>
    <dgm:cxn modelId="{8929BFAD-B014-9442-927D-8758B77A82E6}" type="presParOf" srcId="{9C9E69D7-5AEC-D248-9F71-2A086D04C36F}" destId="{F5CCAF26-C7FF-5143-A9DD-9F6C43348D9A}" srcOrd="4" destOrd="0" presId="urn:microsoft.com/office/officeart/2005/8/layout/vList5"/>
    <dgm:cxn modelId="{A45052FF-8C3A-4B4A-87B3-D2FC89AD2DC1}" type="presParOf" srcId="{F5CCAF26-C7FF-5143-A9DD-9F6C43348D9A}" destId="{8BBA5E83-2B5A-0F47-976C-184B4584F9ED}" srcOrd="0" destOrd="0" presId="urn:microsoft.com/office/officeart/2005/8/layout/vList5"/>
    <dgm:cxn modelId="{3A32F9EB-5260-E446-8312-E2DCCA761844}" type="presParOf" srcId="{F5CCAF26-C7FF-5143-A9DD-9F6C43348D9A}" destId="{7E4C6005-F04B-3646-AC7A-CF66EC583887}" srcOrd="1" destOrd="0" presId="urn:microsoft.com/office/officeart/2005/8/layout/vList5"/>
    <dgm:cxn modelId="{ECD08733-3DA0-ED40-9335-29C247534F2F}" type="presParOf" srcId="{9C9E69D7-5AEC-D248-9F71-2A086D04C36F}" destId="{8FC8F353-DECE-F940-85B3-9A6987A1D875}" srcOrd="5" destOrd="0" presId="urn:microsoft.com/office/officeart/2005/8/layout/vList5"/>
    <dgm:cxn modelId="{E78F6BD5-4F13-8847-8887-3C27926B5DD9}" type="presParOf" srcId="{9C9E69D7-5AEC-D248-9F71-2A086D04C36F}" destId="{0DAEC0CB-043B-504F-BD9E-AD24EA7C61A3}" srcOrd="6" destOrd="0" presId="urn:microsoft.com/office/officeart/2005/8/layout/vList5"/>
    <dgm:cxn modelId="{9DC01834-12AD-704C-8A00-CCEAABB0A14C}" type="presParOf" srcId="{0DAEC0CB-043B-504F-BD9E-AD24EA7C61A3}" destId="{F47945FC-D944-CC42-AD1A-EB7023B63712}" srcOrd="0" destOrd="0" presId="urn:microsoft.com/office/officeart/2005/8/layout/vList5"/>
    <dgm:cxn modelId="{E1C6FA75-BE09-8848-A86F-2222557B273F}" type="presParOf" srcId="{0DAEC0CB-043B-504F-BD9E-AD24EA7C61A3}" destId="{EF7741F8-8CBD-8846-9B4E-9E1D717720F9}" srcOrd="1" destOrd="0" presId="urn:microsoft.com/office/officeart/2005/8/layout/vList5"/>
    <dgm:cxn modelId="{E59D5138-DA7A-4945-AA39-04AA53AABB6A}" type="presParOf" srcId="{9C9E69D7-5AEC-D248-9F71-2A086D04C36F}" destId="{2C219358-6A38-AC4E-9CAA-949F79486D0C}" srcOrd="7" destOrd="0" presId="urn:microsoft.com/office/officeart/2005/8/layout/vList5"/>
    <dgm:cxn modelId="{5108DA17-6F0F-D54A-9135-1ABCBC7D0129}" type="presParOf" srcId="{9C9E69D7-5AEC-D248-9F71-2A086D04C36F}" destId="{A3BB311C-69B0-EB4B-B715-66BBD54051F1}" srcOrd="8" destOrd="0" presId="urn:microsoft.com/office/officeart/2005/8/layout/vList5"/>
    <dgm:cxn modelId="{B1BF14AE-9D7C-694F-AF9D-3D99469AAC80}" type="presParOf" srcId="{A3BB311C-69B0-EB4B-B715-66BBD54051F1}" destId="{C75EC218-8C72-7D49-8EBE-4383C9DD8BF6}" srcOrd="0" destOrd="0" presId="urn:microsoft.com/office/officeart/2005/8/layout/vList5"/>
    <dgm:cxn modelId="{BF219E3F-3884-AA44-B7D6-265D254E9D8C}" type="presParOf" srcId="{A3BB311C-69B0-EB4B-B715-66BBD54051F1}" destId="{7AB4CE1A-15E8-364E-A834-74FEB1B3918C}" srcOrd="1" destOrd="0" presId="urn:microsoft.com/office/officeart/2005/8/layout/vList5"/>
    <dgm:cxn modelId="{09CC0881-D81B-1742-BFB4-3DB6656E805A}" type="presParOf" srcId="{9C9E69D7-5AEC-D248-9F71-2A086D04C36F}" destId="{4142E56F-44C4-6141-9DDC-19F7B4D890BB}" srcOrd="9" destOrd="0" presId="urn:microsoft.com/office/officeart/2005/8/layout/vList5"/>
    <dgm:cxn modelId="{DCF80109-ECA7-1447-85F5-86CDE06DBEFE}" type="presParOf" srcId="{9C9E69D7-5AEC-D248-9F71-2A086D04C36F}" destId="{12FE3D18-5F9D-044D-BA85-CDE5CF3FE438}" srcOrd="10" destOrd="0" presId="urn:microsoft.com/office/officeart/2005/8/layout/vList5"/>
    <dgm:cxn modelId="{B3564E2B-539E-F84B-BFE6-9D9A1FDFFDB6}" type="presParOf" srcId="{12FE3D18-5F9D-044D-BA85-CDE5CF3FE438}" destId="{A8D30DB6-8D84-574C-982B-B1E15A3C3AB9}" srcOrd="0" destOrd="0" presId="urn:microsoft.com/office/officeart/2005/8/layout/vList5"/>
    <dgm:cxn modelId="{9F2F2099-1A24-DC42-AA7F-6723BCAA7EBA}" type="presParOf" srcId="{12FE3D18-5F9D-044D-BA85-CDE5CF3FE438}" destId="{C2EAE376-4FF8-C54D-B473-5DE6BA09F2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0FAF6-DDA9-BD47-8966-8EABA5732EC7}" type="doc">
      <dgm:prSet loTypeId="urn:microsoft.com/office/officeart/2005/8/layout/list1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A8A158D-072B-5E4F-AD6D-9E4A2D585A03}">
      <dgm:prSet custT="1"/>
      <dgm:spPr/>
      <dgm:t>
        <a:bodyPr/>
        <a:lstStyle/>
        <a:p>
          <a:pPr rtl="0"/>
          <a:r>
            <a:rPr lang="en-US" sz="1600" b="1" i="0" dirty="0" smtClean="0">
              <a:latin typeface="Gill Sans Light"/>
              <a:cs typeface="Gill Sans Light"/>
            </a:rPr>
            <a:t>VOLUM E</a:t>
          </a:r>
          <a:r>
            <a:rPr lang="ro-RO" sz="1600" b="1" i="0" dirty="0" smtClean="0">
              <a:latin typeface="Gill Sans Light"/>
              <a:cs typeface="Gill Sans Light"/>
            </a:rPr>
            <a:t>Ş</a:t>
          </a:r>
          <a:r>
            <a:rPr lang="en-US" sz="1600" b="1" i="0" dirty="0" smtClean="0">
              <a:latin typeface="Gill Sans Light"/>
              <a:cs typeface="Gill Sans Light"/>
            </a:rPr>
            <a:t>ANTION: 1012 </a:t>
          </a:r>
          <a:r>
            <a:rPr lang="en-US" sz="1600" b="1" i="0" dirty="0" err="1" smtClean="0">
              <a:latin typeface="Gill Sans Light"/>
              <a:cs typeface="Gill Sans Light"/>
            </a:rPr>
            <a:t>responden</a:t>
          </a:r>
          <a:r>
            <a:rPr lang="ro-RO" sz="1600" b="1" i="0" dirty="0" smtClean="0">
              <a:latin typeface="Gill Sans Light"/>
              <a:cs typeface="Gill Sans Light"/>
            </a:rPr>
            <a:t>ţ</a:t>
          </a:r>
          <a:r>
            <a:rPr lang="en-US" sz="1600" b="1" i="0" dirty="0" err="1" smtClean="0">
              <a:latin typeface="Gill Sans Light"/>
              <a:cs typeface="Gill Sans Light"/>
            </a:rPr>
            <a:t>i</a:t>
          </a:r>
          <a:r>
            <a:rPr lang="en-US" sz="1600" b="1" i="0" dirty="0" smtClean="0">
              <a:latin typeface="Gill Sans Light"/>
              <a:cs typeface="Gill Sans Light"/>
            </a:rPr>
            <a:t> cu v</a:t>
          </a:r>
          <a:r>
            <a:rPr lang="ro-RO" sz="1600" b="1" i="0" dirty="0" smtClean="0">
              <a:latin typeface="Gill Sans Light"/>
              <a:cs typeface="Gill Sans Light"/>
            </a:rPr>
            <a:t>â</a:t>
          </a:r>
          <a:r>
            <a:rPr lang="en-US" sz="1600" b="1" i="0" dirty="0" err="1" smtClean="0">
              <a:latin typeface="Gill Sans Light"/>
              <a:cs typeface="Gill Sans Light"/>
            </a:rPr>
            <a:t>rste</a:t>
          </a:r>
          <a:r>
            <a:rPr lang="en-US" sz="1600" b="1" i="0" dirty="0" smtClean="0">
              <a:latin typeface="Gill Sans Light"/>
              <a:cs typeface="Gill Sans Light"/>
            </a:rPr>
            <a:t> </a:t>
          </a:r>
          <a:r>
            <a:rPr lang="ro-RO" sz="1600" b="1" i="0" dirty="0" smtClean="0">
              <a:latin typeface="Gill Sans Light"/>
              <a:cs typeface="Gill Sans Light"/>
            </a:rPr>
            <a:t>î</a:t>
          </a:r>
          <a:r>
            <a:rPr lang="en-US" sz="1600" b="1" i="0" dirty="0" err="1" smtClean="0">
              <a:latin typeface="Gill Sans Light"/>
              <a:cs typeface="Gill Sans Light"/>
            </a:rPr>
            <a:t>ntre</a:t>
          </a:r>
          <a:r>
            <a:rPr lang="en-US" sz="1600" b="1" i="0" dirty="0" smtClean="0">
              <a:latin typeface="Gill Sans Light"/>
              <a:cs typeface="Gill Sans Light"/>
            </a:rPr>
            <a:t> 20-64 </a:t>
          </a:r>
          <a:r>
            <a:rPr lang="en-US" sz="1600" b="1" i="0" dirty="0" err="1" smtClean="0">
              <a:latin typeface="Gill Sans Light"/>
              <a:cs typeface="Gill Sans Light"/>
            </a:rPr>
            <a:t>ani</a:t>
          </a:r>
          <a:endParaRPr lang="en-US" sz="1600" b="0" i="0" dirty="0">
            <a:latin typeface="Gill Sans Light"/>
            <a:cs typeface="Gill Sans Light"/>
          </a:endParaRPr>
        </a:p>
      </dgm:t>
    </dgm:pt>
    <dgm:pt modelId="{CC2DA538-7470-FA45-956F-A97C08C06C7A}" type="parTrans" cxnId="{5EB5BEC3-3060-FF42-9A57-671BF264624E}">
      <dgm:prSet/>
      <dgm:spPr/>
      <dgm:t>
        <a:bodyPr/>
        <a:lstStyle/>
        <a:p>
          <a:endParaRPr lang="en-US" sz="1600"/>
        </a:p>
      </dgm:t>
    </dgm:pt>
    <dgm:pt modelId="{1C904548-11AF-7645-A8B9-FE3079617BAA}" type="sibTrans" cxnId="{5EB5BEC3-3060-FF42-9A57-671BF264624E}">
      <dgm:prSet/>
      <dgm:spPr/>
      <dgm:t>
        <a:bodyPr/>
        <a:lstStyle/>
        <a:p>
          <a:endParaRPr lang="en-US" sz="1600"/>
        </a:p>
      </dgm:t>
    </dgm:pt>
    <dgm:pt modelId="{FDED7E61-58B9-6840-8BDE-76ED4574294E}">
      <dgm:prSet custT="1"/>
      <dgm:spPr/>
      <dgm:t>
        <a:bodyPr/>
        <a:lstStyle/>
        <a:p>
          <a:pPr rtl="0"/>
          <a:r>
            <a:rPr lang="en-US" sz="1600" b="1" i="0" dirty="0" smtClean="0">
              <a:latin typeface="Gill Sans Light"/>
              <a:cs typeface="Gill Sans Light"/>
            </a:rPr>
            <a:t>TIP E</a:t>
          </a:r>
          <a:r>
            <a:rPr lang="ro-RO" sz="1600" b="1" i="0" dirty="0" smtClean="0">
              <a:latin typeface="Gill Sans Light"/>
              <a:cs typeface="Gill Sans Light"/>
            </a:rPr>
            <a:t>Ş</a:t>
          </a:r>
          <a:r>
            <a:rPr lang="en-US" sz="1600" b="1" i="0" dirty="0" smtClean="0">
              <a:latin typeface="Gill Sans Light"/>
              <a:cs typeface="Gill Sans Light"/>
            </a:rPr>
            <a:t>ANTION: </a:t>
          </a:r>
          <a:r>
            <a:rPr lang="en-US" sz="1600" b="1" i="0" dirty="0" err="1" smtClean="0">
              <a:latin typeface="Gill Sans Light"/>
              <a:cs typeface="Gill Sans Light"/>
            </a:rPr>
            <a:t>aleator</a:t>
          </a:r>
          <a:r>
            <a:rPr lang="en-US" sz="1600" b="1" i="0" dirty="0" smtClean="0">
              <a:latin typeface="Gill Sans Light"/>
              <a:cs typeface="Gill Sans Light"/>
            </a:rPr>
            <a:t>, </a:t>
          </a:r>
          <a:r>
            <a:rPr lang="en-US" sz="1600" b="1" i="0" dirty="0" err="1" smtClean="0">
              <a:latin typeface="Gill Sans Light"/>
              <a:cs typeface="Gill Sans Light"/>
            </a:rPr>
            <a:t>stratificat</a:t>
          </a:r>
          <a:r>
            <a:rPr lang="en-US" sz="1600" b="1" i="0" dirty="0" smtClean="0">
              <a:latin typeface="Gill Sans Light"/>
              <a:cs typeface="Gill Sans Light"/>
            </a:rPr>
            <a:t> </a:t>
          </a:r>
          <a:r>
            <a:rPr lang="en-US" sz="1600" b="0" i="0" dirty="0" smtClean="0">
              <a:latin typeface="Gill Sans Light"/>
              <a:cs typeface="Gill Sans Light"/>
            </a:rPr>
            <a:t>(</a:t>
          </a:r>
          <a:r>
            <a:rPr lang="en-US" sz="1600" b="0" i="0" dirty="0" err="1" smtClean="0">
              <a:latin typeface="Gill Sans Light"/>
              <a:cs typeface="Gill Sans Light"/>
            </a:rPr>
            <a:t>straturi</a:t>
          </a:r>
          <a:r>
            <a:rPr lang="en-US" sz="1600" b="0" i="0" dirty="0" smtClean="0">
              <a:latin typeface="Gill Sans Light"/>
              <a:cs typeface="Gill Sans Light"/>
            </a:rPr>
            <a:t>: </a:t>
          </a:r>
          <a:r>
            <a:rPr lang="en-US" sz="1600" b="0" i="0" dirty="0" err="1" smtClean="0">
              <a:latin typeface="Gill Sans Light"/>
              <a:cs typeface="Gill Sans Light"/>
            </a:rPr>
            <a:t>regiuni</a:t>
          </a:r>
          <a:r>
            <a:rPr lang="en-US" sz="1600" b="0" i="0" dirty="0" smtClean="0">
              <a:latin typeface="Gill Sans Light"/>
              <a:cs typeface="Gill Sans Light"/>
            </a:rPr>
            <a:t> INS, v</a:t>
          </a:r>
          <a:r>
            <a:rPr lang="ro-RO" sz="1600" b="0" i="0" dirty="0" smtClean="0">
              <a:latin typeface="Gill Sans Light"/>
              <a:cs typeface="Gill Sans Light"/>
            </a:rPr>
            <a:t>â</a:t>
          </a:r>
          <a:r>
            <a:rPr lang="en-US" sz="1600" b="0" i="0" dirty="0" err="1" smtClean="0">
              <a:latin typeface="Gill Sans Light"/>
              <a:cs typeface="Gill Sans Light"/>
            </a:rPr>
            <a:t>rst</a:t>
          </a:r>
          <a:r>
            <a:rPr lang="ro-RO" sz="1600" b="0" i="0" dirty="0" smtClean="0">
              <a:latin typeface="Gill Sans Light"/>
              <a:cs typeface="Gill Sans Light"/>
            </a:rPr>
            <a:t>ă</a:t>
          </a:r>
          <a:r>
            <a:rPr lang="en-US" sz="1600" b="0" i="0" dirty="0" smtClean="0">
              <a:latin typeface="Gill Sans Light"/>
              <a:cs typeface="Gill Sans Light"/>
            </a:rPr>
            <a:t> </a:t>
          </a:r>
          <a:r>
            <a:rPr lang="ro-RO" sz="1600" b="0" i="0" dirty="0" smtClean="0">
              <a:latin typeface="Gill Sans Light"/>
              <a:cs typeface="Gill Sans Light"/>
            </a:rPr>
            <a:t>ş</a:t>
          </a:r>
          <a:r>
            <a:rPr lang="en-US" sz="1600" b="0" i="0" dirty="0" err="1" smtClean="0">
              <a:latin typeface="Gill Sans Light"/>
              <a:cs typeface="Gill Sans Light"/>
            </a:rPr>
            <a:t>i</a:t>
          </a:r>
          <a:r>
            <a:rPr lang="en-US" sz="1600" b="0" i="0" dirty="0" smtClean="0">
              <a:latin typeface="Gill Sans Light"/>
              <a:cs typeface="Gill Sans Light"/>
            </a:rPr>
            <a:t> gen)</a:t>
          </a:r>
          <a:endParaRPr lang="en-US" sz="1600" dirty="0">
            <a:latin typeface="Gill Sans Light"/>
            <a:cs typeface="Gill Sans Light"/>
          </a:endParaRPr>
        </a:p>
      </dgm:t>
    </dgm:pt>
    <dgm:pt modelId="{EC4D225A-7F0B-D84E-A067-0B92F4E12356}" type="parTrans" cxnId="{F68D2AE4-D1DA-9943-98AF-CC0EA12491D9}">
      <dgm:prSet/>
      <dgm:spPr/>
      <dgm:t>
        <a:bodyPr/>
        <a:lstStyle/>
        <a:p>
          <a:endParaRPr lang="en-US" sz="1600"/>
        </a:p>
      </dgm:t>
    </dgm:pt>
    <dgm:pt modelId="{161311E6-98EE-2A4A-A6FC-BB7A01B26D2B}" type="sibTrans" cxnId="{F68D2AE4-D1DA-9943-98AF-CC0EA12491D9}">
      <dgm:prSet/>
      <dgm:spPr/>
      <dgm:t>
        <a:bodyPr/>
        <a:lstStyle/>
        <a:p>
          <a:endParaRPr lang="en-US" sz="1600"/>
        </a:p>
      </dgm:t>
    </dgm:pt>
    <dgm:pt modelId="{36A3174B-9BD7-0249-B897-677761D577A4}">
      <dgm:prSet custT="1"/>
      <dgm:spPr/>
      <dgm:t>
        <a:bodyPr/>
        <a:lstStyle/>
        <a:p>
          <a:pPr rtl="0"/>
          <a:r>
            <a:rPr lang="en-US" sz="1600" b="1" i="0" dirty="0" smtClean="0">
              <a:latin typeface="Gill Sans Light"/>
              <a:cs typeface="Gill Sans Light"/>
            </a:rPr>
            <a:t>ACOPERIRE: </a:t>
          </a:r>
          <a:r>
            <a:rPr lang="en-US" sz="1600" b="0" i="0" dirty="0" smtClean="0">
              <a:latin typeface="Gill Sans Light"/>
              <a:cs typeface="Gill Sans Light"/>
            </a:rPr>
            <a:t>Rom</a:t>
          </a:r>
          <a:r>
            <a:rPr lang="ro-RO" sz="1600" b="0" i="0" dirty="0" smtClean="0">
              <a:latin typeface="Gill Sans Light"/>
              <a:cs typeface="Gill Sans Light"/>
            </a:rPr>
            <a:t>â</a:t>
          </a:r>
          <a:r>
            <a:rPr lang="en-US" sz="1600" b="0" i="0" dirty="0" err="1" smtClean="0">
              <a:latin typeface="Gill Sans Light"/>
              <a:cs typeface="Gill Sans Light"/>
            </a:rPr>
            <a:t>nia</a:t>
          </a:r>
          <a:r>
            <a:rPr lang="en-US" sz="1600" b="0" i="0" dirty="0" smtClean="0">
              <a:latin typeface="Gill Sans Light"/>
              <a:cs typeface="Gill Sans Light"/>
            </a:rPr>
            <a:t> – urban</a:t>
          </a:r>
          <a:endParaRPr lang="en-US" sz="1600" dirty="0">
            <a:latin typeface="Gill Sans Light"/>
            <a:cs typeface="Gill Sans Light"/>
          </a:endParaRPr>
        </a:p>
      </dgm:t>
    </dgm:pt>
    <dgm:pt modelId="{DC15FEE7-6DA2-6549-92AC-345D5768238C}" type="parTrans" cxnId="{5DFA1E48-F224-9E4C-9E9B-5E31334DCC98}">
      <dgm:prSet/>
      <dgm:spPr/>
      <dgm:t>
        <a:bodyPr/>
        <a:lstStyle/>
        <a:p>
          <a:endParaRPr lang="en-US" sz="1600"/>
        </a:p>
      </dgm:t>
    </dgm:pt>
    <dgm:pt modelId="{9ABA2AD6-8907-E244-8102-C441CF4A37AD}" type="sibTrans" cxnId="{5DFA1E48-F224-9E4C-9E9B-5E31334DCC98}">
      <dgm:prSet/>
      <dgm:spPr/>
      <dgm:t>
        <a:bodyPr/>
        <a:lstStyle/>
        <a:p>
          <a:endParaRPr lang="en-US" sz="1600"/>
        </a:p>
      </dgm:t>
    </dgm:pt>
    <dgm:pt modelId="{38660A23-9384-C944-995D-31CC6264ECEA}">
      <dgm:prSet custT="1"/>
      <dgm:spPr/>
      <dgm:t>
        <a:bodyPr/>
        <a:lstStyle/>
        <a:p>
          <a:pPr rtl="0"/>
          <a:r>
            <a:rPr lang="en-US" sz="1600" b="1" i="0" dirty="0" smtClean="0">
              <a:latin typeface="Gill Sans Light"/>
              <a:cs typeface="Gill Sans Light"/>
            </a:rPr>
            <a:t>METODA: </a:t>
          </a:r>
          <a:r>
            <a:rPr lang="en-US" sz="1600" b="0" i="0" dirty="0" smtClean="0">
              <a:latin typeface="Gill Sans Light"/>
              <a:cs typeface="Gill Sans Light"/>
            </a:rPr>
            <a:t>CAWI (</a:t>
          </a:r>
          <a:r>
            <a:rPr lang="en-US" sz="1600" b="0" i="0" dirty="0" err="1" smtClean="0">
              <a:latin typeface="Gill Sans Light"/>
              <a:cs typeface="Gill Sans Light"/>
            </a:rPr>
            <a:t>interviuri</a:t>
          </a:r>
          <a:r>
            <a:rPr lang="en-US" sz="1600" b="0" i="0" dirty="0" smtClean="0">
              <a:latin typeface="Gill Sans Light"/>
              <a:cs typeface="Gill Sans Light"/>
            </a:rPr>
            <a:t> online – panel Novel Research)</a:t>
          </a:r>
          <a:endParaRPr lang="en-US" sz="1600" dirty="0">
            <a:latin typeface="Gill Sans Light"/>
            <a:cs typeface="Gill Sans Light"/>
          </a:endParaRPr>
        </a:p>
      </dgm:t>
    </dgm:pt>
    <dgm:pt modelId="{D35F20A3-F3F3-D548-AB7B-2ACEE39E1543}" type="parTrans" cxnId="{A6215B54-032D-B947-8E5A-02D6DAA25D32}">
      <dgm:prSet/>
      <dgm:spPr/>
      <dgm:t>
        <a:bodyPr/>
        <a:lstStyle/>
        <a:p>
          <a:endParaRPr lang="en-US" sz="1600"/>
        </a:p>
      </dgm:t>
    </dgm:pt>
    <dgm:pt modelId="{5D960E26-7D94-164F-8089-5B320F22E648}" type="sibTrans" cxnId="{A6215B54-032D-B947-8E5A-02D6DAA25D32}">
      <dgm:prSet/>
      <dgm:spPr/>
      <dgm:t>
        <a:bodyPr/>
        <a:lstStyle/>
        <a:p>
          <a:endParaRPr lang="en-US" sz="1600"/>
        </a:p>
      </dgm:t>
    </dgm:pt>
    <dgm:pt modelId="{3EAD855A-D724-A84F-AC11-9EB2E9380AFE}">
      <dgm:prSet custT="1"/>
      <dgm:spPr/>
      <dgm:t>
        <a:bodyPr/>
        <a:lstStyle/>
        <a:p>
          <a:pPr rtl="0"/>
          <a:r>
            <a:rPr lang="en-US" sz="1600" b="1" i="0" dirty="0" smtClean="0">
              <a:latin typeface="Gill Sans Light"/>
              <a:cs typeface="Gill Sans Light"/>
            </a:rPr>
            <a:t>CULEGERE DATE: </a:t>
          </a:r>
          <a:r>
            <a:rPr lang="en-US" sz="1600" b="0" i="0" dirty="0" smtClean="0">
              <a:latin typeface="Gill Sans Light"/>
              <a:cs typeface="Gill Sans Light"/>
            </a:rPr>
            <a:t>9-21</a:t>
          </a:r>
          <a:r>
            <a:rPr lang="en-US" sz="1600" b="1" i="0" dirty="0" smtClean="0">
              <a:latin typeface="Gill Sans Light"/>
              <a:cs typeface="Gill Sans Light"/>
            </a:rPr>
            <a:t> </a:t>
          </a:r>
          <a:r>
            <a:rPr lang="en-US" sz="1600" b="0" i="0" dirty="0" err="1" smtClean="0">
              <a:latin typeface="Gill Sans Light"/>
              <a:cs typeface="Gill Sans Light"/>
            </a:rPr>
            <a:t>Octo</a:t>
          </a:r>
          <a:r>
            <a:rPr lang="ro-RO" sz="1600" b="0" i="0" dirty="0" smtClean="0">
              <a:latin typeface="Gill Sans Light"/>
              <a:cs typeface="Gill Sans Light"/>
            </a:rPr>
            <a:t>mbrie</a:t>
          </a:r>
          <a:endParaRPr lang="en-US" sz="1600" dirty="0">
            <a:latin typeface="Gill Sans Light"/>
            <a:cs typeface="Gill Sans Light"/>
          </a:endParaRPr>
        </a:p>
      </dgm:t>
    </dgm:pt>
    <dgm:pt modelId="{E01EFE45-9FC7-D441-B188-842541569657}" type="parTrans" cxnId="{F62CBE1A-04AC-644F-AC89-0CDFAA684876}">
      <dgm:prSet/>
      <dgm:spPr/>
      <dgm:t>
        <a:bodyPr/>
        <a:lstStyle/>
        <a:p>
          <a:endParaRPr lang="en-US" sz="1600"/>
        </a:p>
      </dgm:t>
    </dgm:pt>
    <dgm:pt modelId="{9AB5F1D4-FEB2-544E-A38A-C0CA588BF947}" type="sibTrans" cxnId="{F62CBE1A-04AC-644F-AC89-0CDFAA684876}">
      <dgm:prSet/>
      <dgm:spPr/>
      <dgm:t>
        <a:bodyPr/>
        <a:lstStyle/>
        <a:p>
          <a:endParaRPr lang="en-US" sz="1600"/>
        </a:p>
      </dgm:t>
    </dgm:pt>
    <dgm:pt modelId="{6248A98C-FB8F-5648-903B-4DBDAE49D2E4}">
      <dgm:prSet custT="1"/>
      <dgm:spPr/>
      <dgm:t>
        <a:bodyPr/>
        <a:lstStyle/>
        <a:p>
          <a:pPr rtl="0"/>
          <a:r>
            <a:rPr lang="en-US" sz="1600" dirty="0" smtClean="0">
              <a:latin typeface="Gill Sans Light"/>
              <a:cs typeface="Gill Sans Light"/>
            </a:rPr>
            <a:t>MARJA MAXIMĂ DE EROARE: ± 3% (p=95%)</a:t>
          </a:r>
          <a:endParaRPr lang="en-US" sz="1600" dirty="0">
            <a:latin typeface="Gill Sans Light"/>
            <a:cs typeface="Gill Sans Light"/>
          </a:endParaRPr>
        </a:p>
      </dgm:t>
    </dgm:pt>
    <dgm:pt modelId="{05B216A4-3F6B-5A41-903D-D53E8DF77A31}" type="parTrans" cxnId="{EE747137-5206-A743-81DB-C104CFF4BC2B}">
      <dgm:prSet/>
      <dgm:spPr/>
      <dgm:t>
        <a:bodyPr/>
        <a:lstStyle/>
        <a:p>
          <a:endParaRPr lang="en-US"/>
        </a:p>
      </dgm:t>
    </dgm:pt>
    <dgm:pt modelId="{E904D4A5-42C5-E04E-9086-BBA2829C0F5F}" type="sibTrans" cxnId="{EE747137-5206-A743-81DB-C104CFF4BC2B}">
      <dgm:prSet/>
      <dgm:spPr/>
      <dgm:t>
        <a:bodyPr/>
        <a:lstStyle/>
        <a:p>
          <a:endParaRPr lang="en-US"/>
        </a:p>
      </dgm:t>
    </dgm:pt>
    <dgm:pt modelId="{EC6CCA56-474C-B24D-B5CA-A62CBD243ADA}" type="pres">
      <dgm:prSet presAssocID="{3890FAF6-DDA9-BD47-8966-8EABA5732E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70DD8-D917-1D4F-898D-C0B465799AC9}" type="pres">
      <dgm:prSet presAssocID="{9A8A158D-072B-5E4F-AD6D-9E4A2D585A03}" presName="parentLin" presStyleCnt="0"/>
      <dgm:spPr/>
      <dgm:t>
        <a:bodyPr/>
        <a:lstStyle/>
        <a:p>
          <a:endParaRPr lang="en-US"/>
        </a:p>
      </dgm:t>
    </dgm:pt>
    <dgm:pt modelId="{3F891F46-08E9-D443-9855-62B7352455BA}" type="pres">
      <dgm:prSet presAssocID="{9A8A158D-072B-5E4F-AD6D-9E4A2D585A0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9303872-A79A-9042-B151-C1EB4FEDD52B}" type="pres">
      <dgm:prSet presAssocID="{9A8A158D-072B-5E4F-AD6D-9E4A2D585A03}" presName="parentText" presStyleLbl="node1" presStyleIdx="0" presStyleCnt="6" custScaleX="108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1509D-9DD2-5844-8F73-DA608024908A}" type="pres">
      <dgm:prSet presAssocID="{9A8A158D-072B-5E4F-AD6D-9E4A2D585A03}" presName="negativeSpace" presStyleCnt="0"/>
      <dgm:spPr/>
      <dgm:t>
        <a:bodyPr/>
        <a:lstStyle/>
        <a:p>
          <a:endParaRPr lang="en-US"/>
        </a:p>
      </dgm:t>
    </dgm:pt>
    <dgm:pt modelId="{114E7438-2AC5-0142-BBCE-9D877BCDA110}" type="pres">
      <dgm:prSet presAssocID="{9A8A158D-072B-5E4F-AD6D-9E4A2D585A03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30793-B6A0-6141-9296-8E46D0C7431C}" type="pres">
      <dgm:prSet presAssocID="{1C904548-11AF-7645-A8B9-FE3079617BAA}" presName="spaceBetweenRectangles" presStyleCnt="0"/>
      <dgm:spPr/>
      <dgm:t>
        <a:bodyPr/>
        <a:lstStyle/>
        <a:p>
          <a:endParaRPr lang="en-US"/>
        </a:p>
      </dgm:t>
    </dgm:pt>
    <dgm:pt modelId="{96F567AA-F1E6-334A-8A61-8E7E413B41CE}" type="pres">
      <dgm:prSet presAssocID="{FDED7E61-58B9-6840-8BDE-76ED4574294E}" presName="parentLin" presStyleCnt="0"/>
      <dgm:spPr/>
      <dgm:t>
        <a:bodyPr/>
        <a:lstStyle/>
        <a:p>
          <a:endParaRPr lang="en-US"/>
        </a:p>
      </dgm:t>
    </dgm:pt>
    <dgm:pt modelId="{64F49E89-A028-3F4D-817E-1933528628A5}" type="pres">
      <dgm:prSet presAssocID="{FDED7E61-58B9-6840-8BDE-76ED4574294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0D3A6F1-14E1-7040-8D7D-D5DF34F56A70}" type="pres">
      <dgm:prSet presAssocID="{FDED7E61-58B9-6840-8BDE-76ED4574294E}" presName="parentText" presStyleLbl="node1" presStyleIdx="1" presStyleCnt="6" custScaleX="108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6369F-2C59-7947-B013-B3EE9CBEC758}" type="pres">
      <dgm:prSet presAssocID="{FDED7E61-58B9-6840-8BDE-76ED4574294E}" presName="negativeSpace" presStyleCnt="0"/>
      <dgm:spPr/>
      <dgm:t>
        <a:bodyPr/>
        <a:lstStyle/>
        <a:p>
          <a:endParaRPr lang="en-US"/>
        </a:p>
      </dgm:t>
    </dgm:pt>
    <dgm:pt modelId="{B5C4F066-E7EA-684A-AE4A-C5CB736E9F4D}" type="pres">
      <dgm:prSet presAssocID="{FDED7E61-58B9-6840-8BDE-76ED4574294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ACEE8-BED8-A544-8A36-17A5D352863A}" type="pres">
      <dgm:prSet presAssocID="{161311E6-98EE-2A4A-A6FC-BB7A01B26D2B}" presName="spaceBetweenRectangles" presStyleCnt="0"/>
      <dgm:spPr/>
      <dgm:t>
        <a:bodyPr/>
        <a:lstStyle/>
        <a:p>
          <a:endParaRPr lang="en-US"/>
        </a:p>
      </dgm:t>
    </dgm:pt>
    <dgm:pt modelId="{D7563691-A1BB-B84B-AD89-A83E89FD9561}" type="pres">
      <dgm:prSet presAssocID="{36A3174B-9BD7-0249-B897-677761D577A4}" presName="parentLin" presStyleCnt="0"/>
      <dgm:spPr/>
      <dgm:t>
        <a:bodyPr/>
        <a:lstStyle/>
        <a:p>
          <a:endParaRPr lang="en-US"/>
        </a:p>
      </dgm:t>
    </dgm:pt>
    <dgm:pt modelId="{3D7948F4-43A6-6544-AA0D-11824F77BB85}" type="pres">
      <dgm:prSet presAssocID="{36A3174B-9BD7-0249-B897-677761D577A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DBE4154F-7251-C54F-AF61-75CB6C2EBFD2}" type="pres">
      <dgm:prSet presAssocID="{36A3174B-9BD7-0249-B897-677761D577A4}" presName="parentText" presStyleLbl="node1" presStyleIdx="2" presStyleCnt="6" custScaleX="108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0A7F4-5677-1844-A699-64D637675EA8}" type="pres">
      <dgm:prSet presAssocID="{36A3174B-9BD7-0249-B897-677761D577A4}" presName="negativeSpace" presStyleCnt="0"/>
      <dgm:spPr/>
      <dgm:t>
        <a:bodyPr/>
        <a:lstStyle/>
        <a:p>
          <a:endParaRPr lang="en-US"/>
        </a:p>
      </dgm:t>
    </dgm:pt>
    <dgm:pt modelId="{F93F87CF-4576-914D-8D51-7A139E2C082B}" type="pres">
      <dgm:prSet presAssocID="{36A3174B-9BD7-0249-B897-677761D577A4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05F9F-99B4-7C47-A13A-EAB4452CB723}" type="pres">
      <dgm:prSet presAssocID="{9ABA2AD6-8907-E244-8102-C441CF4A37AD}" presName="spaceBetweenRectangles" presStyleCnt="0"/>
      <dgm:spPr/>
      <dgm:t>
        <a:bodyPr/>
        <a:lstStyle/>
        <a:p>
          <a:endParaRPr lang="en-US"/>
        </a:p>
      </dgm:t>
    </dgm:pt>
    <dgm:pt modelId="{93938955-D0CE-854B-8125-1CA18FF3E352}" type="pres">
      <dgm:prSet presAssocID="{6248A98C-FB8F-5648-903B-4DBDAE49D2E4}" presName="parentLin" presStyleCnt="0"/>
      <dgm:spPr/>
    </dgm:pt>
    <dgm:pt modelId="{6F220E77-239B-754C-BCC0-34AFD4887DA9}" type="pres">
      <dgm:prSet presAssocID="{6248A98C-FB8F-5648-903B-4DBDAE49D2E4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9D4A1664-A133-3041-B77D-63ED26B5C684}" type="pres">
      <dgm:prSet presAssocID="{6248A98C-FB8F-5648-903B-4DBDAE49D2E4}" presName="parentText" presStyleLbl="node1" presStyleIdx="3" presStyleCnt="6" custScaleX="108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1F0D7-3A25-B44C-A361-35A467C4C4D0}" type="pres">
      <dgm:prSet presAssocID="{6248A98C-FB8F-5648-903B-4DBDAE49D2E4}" presName="negativeSpace" presStyleCnt="0"/>
      <dgm:spPr/>
    </dgm:pt>
    <dgm:pt modelId="{6411F28B-A5CE-EB44-A196-4A2741194E4A}" type="pres">
      <dgm:prSet presAssocID="{6248A98C-FB8F-5648-903B-4DBDAE49D2E4}" presName="childText" presStyleLbl="conFgAcc1" presStyleIdx="3" presStyleCnt="6">
        <dgm:presLayoutVars>
          <dgm:bulletEnabled val="1"/>
        </dgm:presLayoutVars>
      </dgm:prSet>
      <dgm:spPr/>
    </dgm:pt>
    <dgm:pt modelId="{BB2A989A-B8C7-4C4B-BF0A-4794888EF35E}" type="pres">
      <dgm:prSet presAssocID="{E904D4A5-42C5-E04E-9086-BBA2829C0F5F}" presName="spaceBetweenRectangles" presStyleCnt="0"/>
      <dgm:spPr/>
    </dgm:pt>
    <dgm:pt modelId="{7D69D679-BBD9-D844-8B79-15EA49A56031}" type="pres">
      <dgm:prSet presAssocID="{38660A23-9384-C944-995D-31CC6264ECEA}" presName="parentLin" presStyleCnt="0"/>
      <dgm:spPr/>
      <dgm:t>
        <a:bodyPr/>
        <a:lstStyle/>
        <a:p>
          <a:endParaRPr lang="en-US"/>
        </a:p>
      </dgm:t>
    </dgm:pt>
    <dgm:pt modelId="{99387BF5-013E-1346-A135-D67CDF9AFE10}" type="pres">
      <dgm:prSet presAssocID="{38660A23-9384-C944-995D-31CC6264ECEA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8C353749-45B4-4A4A-8A04-C4F41B015079}" type="pres">
      <dgm:prSet presAssocID="{38660A23-9384-C944-995D-31CC6264ECEA}" presName="parentText" presStyleLbl="node1" presStyleIdx="4" presStyleCnt="6" custScaleX="108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7C40C-E3B2-1149-8087-906BED13E740}" type="pres">
      <dgm:prSet presAssocID="{38660A23-9384-C944-995D-31CC6264ECEA}" presName="negativeSpace" presStyleCnt="0"/>
      <dgm:spPr/>
      <dgm:t>
        <a:bodyPr/>
        <a:lstStyle/>
        <a:p>
          <a:endParaRPr lang="en-US"/>
        </a:p>
      </dgm:t>
    </dgm:pt>
    <dgm:pt modelId="{D275875B-5027-9A44-AB5A-81C53B02DACB}" type="pres">
      <dgm:prSet presAssocID="{38660A23-9384-C944-995D-31CC6264ECE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C4DA4-0326-3A4C-95B7-3E950561FFE7}" type="pres">
      <dgm:prSet presAssocID="{5D960E26-7D94-164F-8089-5B320F22E648}" presName="spaceBetweenRectangles" presStyleCnt="0"/>
      <dgm:spPr/>
      <dgm:t>
        <a:bodyPr/>
        <a:lstStyle/>
        <a:p>
          <a:endParaRPr lang="en-US"/>
        </a:p>
      </dgm:t>
    </dgm:pt>
    <dgm:pt modelId="{FA4E860C-EC9E-E64A-AB8B-8D7986B1C4CC}" type="pres">
      <dgm:prSet presAssocID="{3EAD855A-D724-A84F-AC11-9EB2E9380AFE}" presName="parentLin" presStyleCnt="0"/>
      <dgm:spPr/>
      <dgm:t>
        <a:bodyPr/>
        <a:lstStyle/>
        <a:p>
          <a:endParaRPr lang="en-US"/>
        </a:p>
      </dgm:t>
    </dgm:pt>
    <dgm:pt modelId="{424840E9-D35E-934C-8274-B7F1DE793DAC}" type="pres">
      <dgm:prSet presAssocID="{3EAD855A-D724-A84F-AC11-9EB2E9380AF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C311D004-4FDC-244C-BB1D-07D873332D07}" type="pres">
      <dgm:prSet presAssocID="{3EAD855A-D724-A84F-AC11-9EB2E9380AFE}" presName="parentText" presStyleLbl="node1" presStyleIdx="5" presStyleCnt="6" custScaleX="108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E2CF1-90B5-0246-B1B8-34A443904E4B}" type="pres">
      <dgm:prSet presAssocID="{3EAD855A-D724-A84F-AC11-9EB2E9380AFE}" presName="negativeSpace" presStyleCnt="0"/>
      <dgm:spPr/>
      <dgm:t>
        <a:bodyPr/>
        <a:lstStyle/>
        <a:p>
          <a:endParaRPr lang="en-US"/>
        </a:p>
      </dgm:t>
    </dgm:pt>
    <dgm:pt modelId="{DA807911-C942-2347-8CED-054EF9112864}" type="pres">
      <dgm:prSet presAssocID="{3EAD855A-D724-A84F-AC11-9EB2E9380AF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25716-C5D0-40EC-8ACA-5A595648BDBE}" type="presOf" srcId="{36A3174B-9BD7-0249-B897-677761D577A4}" destId="{3D7948F4-43A6-6544-AA0D-11824F77BB85}" srcOrd="0" destOrd="0" presId="urn:microsoft.com/office/officeart/2005/8/layout/list1"/>
    <dgm:cxn modelId="{B445B2E7-2425-4E44-A35D-3A11A55489AF}" type="presOf" srcId="{3EAD855A-D724-A84F-AC11-9EB2E9380AFE}" destId="{C311D004-4FDC-244C-BB1D-07D873332D07}" srcOrd="1" destOrd="0" presId="urn:microsoft.com/office/officeart/2005/8/layout/list1"/>
    <dgm:cxn modelId="{E847714B-2C84-4D84-B736-A528C4117B25}" type="presOf" srcId="{FDED7E61-58B9-6840-8BDE-76ED4574294E}" destId="{64F49E89-A028-3F4D-817E-1933528628A5}" srcOrd="0" destOrd="0" presId="urn:microsoft.com/office/officeart/2005/8/layout/list1"/>
    <dgm:cxn modelId="{1EE97BA0-BAA1-5B43-9934-07DFDD928223}" type="presOf" srcId="{6248A98C-FB8F-5648-903B-4DBDAE49D2E4}" destId="{9D4A1664-A133-3041-B77D-63ED26B5C684}" srcOrd="1" destOrd="0" presId="urn:microsoft.com/office/officeart/2005/8/layout/list1"/>
    <dgm:cxn modelId="{A4A98E01-F434-47FF-BA78-A0F8DA3FB30C}" type="presOf" srcId="{FDED7E61-58B9-6840-8BDE-76ED4574294E}" destId="{70D3A6F1-14E1-7040-8D7D-D5DF34F56A70}" srcOrd="1" destOrd="0" presId="urn:microsoft.com/office/officeart/2005/8/layout/list1"/>
    <dgm:cxn modelId="{E74BC853-C3DA-4CCF-B4C5-5BD55B02052D}" type="presOf" srcId="{9A8A158D-072B-5E4F-AD6D-9E4A2D585A03}" destId="{3F891F46-08E9-D443-9855-62B7352455BA}" srcOrd="0" destOrd="0" presId="urn:microsoft.com/office/officeart/2005/8/layout/list1"/>
    <dgm:cxn modelId="{5EB5BEC3-3060-FF42-9A57-671BF264624E}" srcId="{3890FAF6-DDA9-BD47-8966-8EABA5732EC7}" destId="{9A8A158D-072B-5E4F-AD6D-9E4A2D585A03}" srcOrd="0" destOrd="0" parTransId="{CC2DA538-7470-FA45-956F-A97C08C06C7A}" sibTransId="{1C904548-11AF-7645-A8B9-FE3079617BAA}"/>
    <dgm:cxn modelId="{F62CBE1A-04AC-644F-AC89-0CDFAA684876}" srcId="{3890FAF6-DDA9-BD47-8966-8EABA5732EC7}" destId="{3EAD855A-D724-A84F-AC11-9EB2E9380AFE}" srcOrd="5" destOrd="0" parTransId="{E01EFE45-9FC7-D441-B188-842541569657}" sibTransId="{9AB5F1D4-FEB2-544E-A38A-C0CA588BF947}"/>
    <dgm:cxn modelId="{A6215B54-032D-B947-8E5A-02D6DAA25D32}" srcId="{3890FAF6-DDA9-BD47-8966-8EABA5732EC7}" destId="{38660A23-9384-C944-995D-31CC6264ECEA}" srcOrd="4" destOrd="0" parTransId="{D35F20A3-F3F3-D548-AB7B-2ACEE39E1543}" sibTransId="{5D960E26-7D94-164F-8089-5B320F22E648}"/>
    <dgm:cxn modelId="{EE747137-5206-A743-81DB-C104CFF4BC2B}" srcId="{3890FAF6-DDA9-BD47-8966-8EABA5732EC7}" destId="{6248A98C-FB8F-5648-903B-4DBDAE49D2E4}" srcOrd="3" destOrd="0" parTransId="{05B216A4-3F6B-5A41-903D-D53E8DF77A31}" sibTransId="{E904D4A5-42C5-E04E-9086-BBA2829C0F5F}"/>
    <dgm:cxn modelId="{F68D2AE4-D1DA-9943-98AF-CC0EA12491D9}" srcId="{3890FAF6-DDA9-BD47-8966-8EABA5732EC7}" destId="{FDED7E61-58B9-6840-8BDE-76ED4574294E}" srcOrd="1" destOrd="0" parTransId="{EC4D225A-7F0B-D84E-A067-0B92F4E12356}" sibTransId="{161311E6-98EE-2A4A-A6FC-BB7A01B26D2B}"/>
    <dgm:cxn modelId="{A33F2403-21E0-4DD1-B783-B92FAE8B1B12}" type="presOf" srcId="{38660A23-9384-C944-995D-31CC6264ECEA}" destId="{99387BF5-013E-1346-A135-D67CDF9AFE10}" srcOrd="0" destOrd="0" presId="urn:microsoft.com/office/officeart/2005/8/layout/list1"/>
    <dgm:cxn modelId="{FF9F9210-37B5-46F0-B1C7-F9BE2EB50EB4}" type="presOf" srcId="{38660A23-9384-C944-995D-31CC6264ECEA}" destId="{8C353749-45B4-4A4A-8A04-C4F41B015079}" srcOrd="1" destOrd="0" presId="urn:microsoft.com/office/officeart/2005/8/layout/list1"/>
    <dgm:cxn modelId="{1D36205F-C00F-214D-8EC2-F3AEAD641AA2}" type="presOf" srcId="{6248A98C-FB8F-5648-903B-4DBDAE49D2E4}" destId="{6F220E77-239B-754C-BCC0-34AFD4887DA9}" srcOrd="0" destOrd="0" presId="urn:microsoft.com/office/officeart/2005/8/layout/list1"/>
    <dgm:cxn modelId="{5DFA1E48-F224-9E4C-9E9B-5E31334DCC98}" srcId="{3890FAF6-DDA9-BD47-8966-8EABA5732EC7}" destId="{36A3174B-9BD7-0249-B897-677761D577A4}" srcOrd="2" destOrd="0" parTransId="{DC15FEE7-6DA2-6549-92AC-345D5768238C}" sibTransId="{9ABA2AD6-8907-E244-8102-C441CF4A37AD}"/>
    <dgm:cxn modelId="{4EA5DE2C-AF60-4280-8212-FF8C3C6E548E}" type="presOf" srcId="{9A8A158D-072B-5E4F-AD6D-9E4A2D585A03}" destId="{29303872-A79A-9042-B151-C1EB4FEDD52B}" srcOrd="1" destOrd="0" presId="urn:microsoft.com/office/officeart/2005/8/layout/list1"/>
    <dgm:cxn modelId="{EA140BDE-679C-474B-A95D-D5F95DAAAC45}" type="presOf" srcId="{36A3174B-9BD7-0249-B897-677761D577A4}" destId="{DBE4154F-7251-C54F-AF61-75CB6C2EBFD2}" srcOrd="1" destOrd="0" presId="urn:microsoft.com/office/officeart/2005/8/layout/list1"/>
    <dgm:cxn modelId="{2E116C08-D009-4DDF-A937-7F11FD18F9F0}" type="presOf" srcId="{3890FAF6-DDA9-BD47-8966-8EABA5732EC7}" destId="{EC6CCA56-474C-B24D-B5CA-A62CBD243ADA}" srcOrd="0" destOrd="0" presId="urn:microsoft.com/office/officeart/2005/8/layout/list1"/>
    <dgm:cxn modelId="{78DEF3A4-BCC6-4DEA-81D4-09470F62A6C7}" type="presOf" srcId="{3EAD855A-D724-A84F-AC11-9EB2E9380AFE}" destId="{424840E9-D35E-934C-8274-B7F1DE793DAC}" srcOrd="0" destOrd="0" presId="urn:microsoft.com/office/officeart/2005/8/layout/list1"/>
    <dgm:cxn modelId="{A378BC1C-D78C-4C8B-A4EC-4DF4471FA226}" type="presParOf" srcId="{EC6CCA56-474C-B24D-B5CA-A62CBD243ADA}" destId="{AB170DD8-D917-1D4F-898D-C0B465799AC9}" srcOrd="0" destOrd="0" presId="urn:microsoft.com/office/officeart/2005/8/layout/list1"/>
    <dgm:cxn modelId="{50E1DD00-284B-4537-886E-4BCB44F46807}" type="presParOf" srcId="{AB170DD8-D917-1D4F-898D-C0B465799AC9}" destId="{3F891F46-08E9-D443-9855-62B7352455BA}" srcOrd="0" destOrd="0" presId="urn:microsoft.com/office/officeart/2005/8/layout/list1"/>
    <dgm:cxn modelId="{5C9173FE-6671-43AA-8A0F-20AD6C80EACA}" type="presParOf" srcId="{AB170DD8-D917-1D4F-898D-C0B465799AC9}" destId="{29303872-A79A-9042-B151-C1EB4FEDD52B}" srcOrd="1" destOrd="0" presId="urn:microsoft.com/office/officeart/2005/8/layout/list1"/>
    <dgm:cxn modelId="{86A4A287-E04C-4BAD-A39C-18EA1ECF3CC9}" type="presParOf" srcId="{EC6CCA56-474C-B24D-B5CA-A62CBD243ADA}" destId="{6791509D-9DD2-5844-8F73-DA608024908A}" srcOrd="1" destOrd="0" presId="urn:microsoft.com/office/officeart/2005/8/layout/list1"/>
    <dgm:cxn modelId="{1E883E5D-A6F3-41D5-BD47-D7D7F5DB4DCC}" type="presParOf" srcId="{EC6CCA56-474C-B24D-B5CA-A62CBD243ADA}" destId="{114E7438-2AC5-0142-BBCE-9D877BCDA110}" srcOrd="2" destOrd="0" presId="urn:microsoft.com/office/officeart/2005/8/layout/list1"/>
    <dgm:cxn modelId="{3E3ED430-9E26-424B-906C-45CECB2A2F5E}" type="presParOf" srcId="{EC6CCA56-474C-B24D-B5CA-A62CBD243ADA}" destId="{68E30793-B6A0-6141-9296-8E46D0C7431C}" srcOrd="3" destOrd="0" presId="urn:microsoft.com/office/officeart/2005/8/layout/list1"/>
    <dgm:cxn modelId="{C3F6CADB-3864-483D-89C0-4DC2C1430740}" type="presParOf" srcId="{EC6CCA56-474C-B24D-B5CA-A62CBD243ADA}" destId="{96F567AA-F1E6-334A-8A61-8E7E413B41CE}" srcOrd="4" destOrd="0" presId="urn:microsoft.com/office/officeart/2005/8/layout/list1"/>
    <dgm:cxn modelId="{27B34EB5-F0E1-48F7-8F90-FAE8A93136B7}" type="presParOf" srcId="{96F567AA-F1E6-334A-8A61-8E7E413B41CE}" destId="{64F49E89-A028-3F4D-817E-1933528628A5}" srcOrd="0" destOrd="0" presId="urn:microsoft.com/office/officeart/2005/8/layout/list1"/>
    <dgm:cxn modelId="{685B1082-CB51-4E6C-8559-0268C96A9979}" type="presParOf" srcId="{96F567AA-F1E6-334A-8A61-8E7E413B41CE}" destId="{70D3A6F1-14E1-7040-8D7D-D5DF34F56A70}" srcOrd="1" destOrd="0" presId="urn:microsoft.com/office/officeart/2005/8/layout/list1"/>
    <dgm:cxn modelId="{AFD12948-1087-4CD1-B74C-B15EFDF5135D}" type="presParOf" srcId="{EC6CCA56-474C-B24D-B5CA-A62CBD243ADA}" destId="{C5F6369F-2C59-7947-B013-B3EE9CBEC758}" srcOrd="5" destOrd="0" presId="urn:microsoft.com/office/officeart/2005/8/layout/list1"/>
    <dgm:cxn modelId="{916081B5-E44D-4D05-ABED-AFF04B9B4994}" type="presParOf" srcId="{EC6CCA56-474C-B24D-B5CA-A62CBD243ADA}" destId="{B5C4F066-E7EA-684A-AE4A-C5CB736E9F4D}" srcOrd="6" destOrd="0" presId="urn:microsoft.com/office/officeart/2005/8/layout/list1"/>
    <dgm:cxn modelId="{613255AA-B9F9-4748-8428-223CC237A0A7}" type="presParOf" srcId="{EC6CCA56-474C-B24D-B5CA-A62CBD243ADA}" destId="{7B3ACEE8-BED8-A544-8A36-17A5D352863A}" srcOrd="7" destOrd="0" presId="urn:microsoft.com/office/officeart/2005/8/layout/list1"/>
    <dgm:cxn modelId="{18757FDA-B1CF-4AAB-9F8F-3F20E16B47B1}" type="presParOf" srcId="{EC6CCA56-474C-B24D-B5CA-A62CBD243ADA}" destId="{D7563691-A1BB-B84B-AD89-A83E89FD9561}" srcOrd="8" destOrd="0" presId="urn:microsoft.com/office/officeart/2005/8/layout/list1"/>
    <dgm:cxn modelId="{433342A3-8655-41B7-B1C8-D77C1D9C578F}" type="presParOf" srcId="{D7563691-A1BB-B84B-AD89-A83E89FD9561}" destId="{3D7948F4-43A6-6544-AA0D-11824F77BB85}" srcOrd="0" destOrd="0" presId="urn:microsoft.com/office/officeart/2005/8/layout/list1"/>
    <dgm:cxn modelId="{E6DDCC53-8679-4858-975A-21EBF812C147}" type="presParOf" srcId="{D7563691-A1BB-B84B-AD89-A83E89FD9561}" destId="{DBE4154F-7251-C54F-AF61-75CB6C2EBFD2}" srcOrd="1" destOrd="0" presId="urn:microsoft.com/office/officeart/2005/8/layout/list1"/>
    <dgm:cxn modelId="{9DE279EE-2645-4AA5-92EE-5DBAB5117670}" type="presParOf" srcId="{EC6CCA56-474C-B24D-B5CA-A62CBD243ADA}" destId="{EF40A7F4-5677-1844-A699-64D637675EA8}" srcOrd="9" destOrd="0" presId="urn:microsoft.com/office/officeart/2005/8/layout/list1"/>
    <dgm:cxn modelId="{C854FAFB-0B25-49E7-A68E-1C9B72AE26CD}" type="presParOf" srcId="{EC6CCA56-474C-B24D-B5CA-A62CBD243ADA}" destId="{F93F87CF-4576-914D-8D51-7A139E2C082B}" srcOrd="10" destOrd="0" presId="urn:microsoft.com/office/officeart/2005/8/layout/list1"/>
    <dgm:cxn modelId="{24E2127A-4D4F-4288-87AE-E7FA6F7FECA4}" type="presParOf" srcId="{EC6CCA56-474C-B24D-B5CA-A62CBD243ADA}" destId="{C6C05F9F-99B4-7C47-A13A-EAB4452CB723}" srcOrd="11" destOrd="0" presId="urn:microsoft.com/office/officeart/2005/8/layout/list1"/>
    <dgm:cxn modelId="{F8582605-68DB-CE49-B61A-739E53A64493}" type="presParOf" srcId="{EC6CCA56-474C-B24D-B5CA-A62CBD243ADA}" destId="{93938955-D0CE-854B-8125-1CA18FF3E352}" srcOrd="12" destOrd="0" presId="urn:microsoft.com/office/officeart/2005/8/layout/list1"/>
    <dgm:cxn modelId="{8660A6B3-9C5C-744F-807E-18F3B2D1ECE3}" type="presParOf" srcId="{93938955-D0CE-854B-8125-1CA18FF3E352}" destId="{6F220E77-239B-754C-BCC0-34AFD4887DA9}" srcOrd="0" destOrd="0" presId="urn:microsoft.com/office/officeart/2005/8/layout/list1"/>
    <dgm:cxn modelId="{3D8681B9-FFCD-DA49-BACE-D0BDCFB75A65}" type="presParOf" srcId="{93938955-D0CE-854B-8125-1CA18FF3E352}" destId="{9D4A1664-A133-3041-B77D-63ED26B5C684}" srcOrd="1" destOrd="0" presId="urn:microsoft.com/office/officeart/2005/8/layout/list1"/>
    <dgm:cxn modelId="{00681DD7-58CD-D849-B73C-6441B867AC59}" type="presParOf" srcId="{EC6CCA56-474C-B24D-B5CA-A62CBD243ADA}" destId="{8BD1F0D7-3A25-B44C-A361-35A467C4C4D0}" srcOrd="13" destOrd="0" presId="urn:microsoft.com/office/officeart/2005/8/layout/list1"/>
    <dgm:cxn modelId="{43029921-C05D-AC42-8D15-128025BE65B8}" type="presParOf" srcId="{EC6CCA56-474C-B24D-B5CA-A62CBD243ADA}" destId="{6411F28B-A5CE-EB44-A196-4A2741194E4A}" srcOrd="14" destOrd="0" presId="urn:microsoft.com/office/officeart/2005/8/layout/list1"/>
    <dgm:cxn modelId="{034B16EA-9425-5D44-8D05-A4645807FD39}" type="presParOf" srcId="{EC6CCA56-474C-B24D-B5CA-A62CBD243ADA}" destId="{BB2A989A-B8C7-4C4B-BF0A-4794888EF35E}" srcOrd="15" destOrd="0" presId="urn:microsoft.com/office/officeart/2005/8/layout/list1"/>
    <dgm:cxn modelId="{EEFF8892-1535-4BB8-8944-935DDA9CBE75}" type="presParOf" srcId="{EC6CCA56-474C-B24D-B5CA-A62CBD243ADA}" destId="{7D69D679-BBD9-D844-8B79-15EA49A56031}" srcOrd="16" destOrd="0" presId="urn:microsoft.com/office/officeart/2005/8/layout/list1"/>
    <dgm:cxn modelId="{4248EB64-9E44-49A3-B7B0-C8E6B7F71DB9}" type="presParOf" srcId="{7D69D679-BBD9-D844-8B79-15EA49A56031}" destId="{99387BF5-013E-1346-A135-D67CDF9AFE10}" srcOrd="0" destOrd="0" presId="urn:microsoft.com/office/officeart/2005/8/layout/list1"/>
    <dgm:cxn modelId="{814CBFE7-BEFA-4099-BDBF-4B864E3FB8CB}" type="presParOf" srcId="{7D69D679-BBD9-D844-8B79-15EA49A56031}" destId="{8C353749-45B4-4A4A-8A04-C4F41B015079}" srcOrd="1" destOrd="0" presId="urn:microsoft.com/office/officeart/2005/8/layout/list1"/>
    <dgm:cxn modelId="{E83C8CD4-60DB-45FC-96E9-D6E624433106}" type="presParOf" srcId="{EC6CCA56-474C-B24D-B5CA-A62CBD243ADA}" destId="{0DD7C40C-E3B2-1149-8087-906BED13E740}" srcOrd="17" destOrd="0" presId="urn:microsoft.com/office/officeart/2005/8/layout/list1"/>
    <dgm:cxn modelId="{6A0C3E8A-F62C-43A8-9BB1-9EFC900FA09B}" type="presParOf" srcId="{EC6CCA56-474C-B24D-B5CA-A62CBD243ADA}" destId="{D275875B-5027-9A44-AB5A-81C53B02DACB}" srcOrd="18" destOrd="0" presId="urn:microsoft.com/office/officeart/2005/8/layout/list1"/>
    <dgm:cxn modelId="{40BBA570-7829-47AA-83EE-694963036411}" type="presParOf" srcId="{EC6CCA56-474C-B24D-B5CA-A62CBD243ADA}" destId="{38CC4DA4-0326-3A4C-95B7-3E950561FFE7}" srcOrd="19" destOrd="0" presId="urn:microsoft.com/office/officeart/2005/8/layout/list1"/>
    <dgm:cxn modelId="{342CF73A-A74A-4EB8-8581-D75A60011A69}" type="presParOf" srcId="{EC6CCA56-474C-B24D-B5CA-A62CBD243ADA}" destId="{FA4E860C-EC9E-E64A-AB8B-8D7986B1C4CC}" srcOrd="20" destOrd="0" presId="urn:microsoft.com/office/officeart/2005/8/layout/list1"/>
    <dgm:cxn modelId="{E8E50CF4-2229-4729-AD92-80F9E3EC6ECC}" type="presParOf" srcId="{FA4E860C-EC9E-E64A-AB8B-8D7986B1C4CC}" destId="{424840E9-D35E-934C-8274-B7F1DE793DAC}" srcOrd="0" destOrd="0" presId="urn:microsoft.com/office/officeart/2005/8/layout/list1"/>
    <dgm:cxn modelId="{193113F3-87C6-4D07-9EC4-322B9D332F71}" type="presParOf" srcId="{FA4E860C-EC9E-E64A-AB8B-8D7986B1C4CC}" destId="{C311D004-4FDC-244C-BB1D-07D873332D07}" srcOrd="1" destOrd="0" presId="urn:microsoft.com/office/officeart/2005/8/layout/list1"/>
    <dgm:cxn modelId="{FDCAACB7-82B4-4332-83E2-BFFB1EF51F1C}" type="presParOf" srcId="{EC6CCA56-474C-B24D-B5CA-A62CBD243ADA}" destId="{259E2CF1-90B5-0246-B1B8-34A443904E4B}" srcOrd="21" destOrd="0" presId="urn:microsoft.com/office/officeart/2005/8/layout/list1"/>
    <dgm:cxn modelId="{3CB8D0EE-4A66-4593-8345-BA12DA478CF9}" type="presParOf" srcId="{EC6CCA56-474C-B24D-B5CA-A62CBD243ADA}" destId="{DA807911-C942-2347-8CED-054EF911286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DC35C-5979-A648-B459-A7CF3930949C}">
      <dsp:nvSpPr>
        <dsp:cNvPr id="0" name=""/>
        <dsp:cNvSpPr/>
      </dsp:nvSpPr>
      <dsp:spPr>
        <a:xfrm rot="5400000">
          <a:off x="6721381" y="-124161"/>
          <a:ext cx="597944" cy="960532"/>
        </a:xfrm>
        <a:prstGeom prst="round2SameRect">
          <a:avLst/>
        </a:prstGeom>
        <a:solidFill>
          <a:srgbClr val="A6A6A6">
            <a:alpha val="90000"/>
          </a:srgb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108000" bIns="123825" numCol="1" spcCol="1270" anchor="ctr" anchorCtr="0">
          <a:noAutofit/>
        </a:bodyPr>
        <a:lstStyle/>
        <a:p>
          <a:pPr marL="1512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1" kern="1200" normalizeH="0" dirty="0" smtClean="0">
              <a:solidFill>
                <a:schemeClr val="bg1"/>
              </a:solidFill>
              <a:latin typeface="Gill Sans Light"/>
              <a:cs typeface="Gill Sans Light"/>
            </a:rPr>
            <a:t>3</a:t>
          </a:r>
          <a:endParaRPr lang="en-US" sz="2000" b="0" i="1" kern="1200" normalizeH="0" dirty="0">
            <a:solidFill>
              <a:schemeClr val="bg1"/>
            </a:solidFill>
            <a:latin typeface="Gill Sans Light"/>
            <a:cs typeface="Gill Sans Light"/>
          </a:endParaRPr>
        </a:p>
      </dsp:txBody>
      <dsp:txXfrm rot="-5400000">
        <a:off x="6540088" y="86321"/>
        <a:ext cx="931343" cy="539566"/>
      </dsp:txXfrm>
    </dsp:sp>
    <dsp:sp modelId="{DDC5E43F-68DA-5747-8EAB-83FFCD9540A3}">
      <dsp:nvSpPr>
        <dsp:cNvPr id="0" name=""/>
        <dsp:cNvSpPr/>
      </dsp:nvSpPr>
      <dsp:spPr>
        <a:xfrm>
          <a:off x="719446" y="60"/>
          <a:ext cx="5820641" cy="712087"/>
        </a:xfrm>
        <a:prstGeom prst="roundRect">
          <a:avLst/>
        </a:prstGeom>
        <a:solidFill>
          <a:srgbClr val="66BBED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ill Sans Light"/>
              <a:cs typeface="Gill Sans Light"/>
            </a:rPr>
            <a:t>Metodologie</a:t>
          </a:r>
          <a:endParaRPr lang="en-US" sz="2400" b="0" i="0" kern="1200" dirty="0">
            <a:latin typeface="Gill Sans Light"/>
            <a:cs typeface="Gill Sans Light"/>
          </a:endParaRPr>
        </a:p>
      </dsp:txBody>
      <dsp:txXfrm>
        <a:off x="754207" y="34821"/>
        <a:ext cx="5751119" cy="642565"/>
      </dsp:txXfrm>
    </dsp:sp>
    <dsp:sp modelId="{84E789E2-D3D8-BF45-BAB4-877FC1FA39D0}">
      <dsp:nvSpPr>
        <dsp:cNvPr id="0" name=""/>
        <dsp:cNvSpPr/>
      </dsp:nvSpPr>
      <dsp:spPr>
        <a:xfrm rot="5400000">
          <a:off x="6721381" y="638588"/>
          <a:ext cx="597944" cy="960532"/>
        </a:xfrm>
        <a:prstGeom prst="round2SameRect">
          <a:avLst/>
        </a:prstGeom>
        <a:solidFill>
          <a:srgbClr val="A6A6A6">
            <a:alpha val="90000"/>
          </a:srgb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108000" bIns="123825" numCol="1" spcCol="1270" anchor="ctr" anchorCtr="0">
          <a:noAutofit/>
        </a:bodyPr>
        <a:lstStyle/>
        <a:p>
          <a:pPr marL="1512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1" kern="1200" normalizeH="0" dirty="0" smtClean="0">
              <a:solidFill>
                <a:schemeClr val="bg1"/>
              </a:solidFill>
              <a:latin typeface="Gill Sans Light"/>
              <a:cs typeface="Gill Sans Light"/>
            </a:rPr>
            <a:t>4</a:t>
          </a:r>
          <a:endParaRPr lang="en-US" sz="2000" b="0" i="1" kern="1200" normalizeH="0" dirty="0">
            <a:solidFill>
              <a:schemeClr val="bg1"/>
            </a:solidFill>
            <a:latin typeface="Gill Sans Light"/>
            <a:cs typeface="Gill Sans Light"/>
          </a:endParaRPr>
        </a:p>
      </dsp:txBody>
      <dsp:txXfrm rot="-5400000">
        <a:off x="6540088" y="849071"/>
        <a:ext cx="931343" cy="539566"/>
      </dsp:txXfrm>
    </dsp:sp>
    <dsp:sp modelId="{24449616-14D8-2441-8995-FB1D445B03FA}">
      <dsp:nvSpPr>
        <dsp:cNvPr id="0" name=""/>
        <dsp:cNvSpPr/>
      </dsp:nvSpPr>
      <dsp:spPr>
        <a:xfrm>
          <a:off x="719446" y="762811"/>
          <a:ext cx="5820641" cy="712087"/>
        </a:xfrm>
        <a:prstGeom prst="roundRect">
          <a:avLst/>
        </a:prstGeom>
        <a:solidFill>
          <a:srgbClr val="66BBED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ill Sans Light"/>
              <a:cs typeface="Gill Sans Light"/>
            </a:rPr>
            <a:t>Contextul</a:t>
          </a:r>
          <a:r>
            <a:rPr lang="en-US" sz="2400" b="0" i="0" kern="1200" dirty="0" smtClean="0">
              <a:latin typeface="Gill Sans Light"/>
              <a:cs typeface="Gill Sans Light"/>
            </a:rPr>
            <a:t> actual</a:t>
          </a:r>
          <a:endParaRPr lang="en-US" sz="2400" b="0" i="0" kern="1200" dirty="0">
            <a:latin typeface="Gill Sans Light"/>
            <a:cs typeface="Gill Sans Light"/>
          </a:endParaRPr>
        </a:p>
      </dsp:txBody>
      <dsp:txXfrm>
        <a:off x="754207" y="797572"/>
        <a:ext cx="5751119" cy="642565"/>
      </dsp:txXfrm>
    </dsp:sp>
    <dsp:sp modelId="{7E4C6005-F04B-3646-AC7A-CF66EC583887}">
      <dsp:nvSpPr>
        <dsp:cNvPr id="0" name=""/>
        <dsp:cNvSpPr/>
      </dsp:nvSpPr>
      <dsp:spPr>
        <a:xfrm rot="5400000">
          <a:off x="6721381" y="1401339"/>
          <a:ext cx="597944" cy="960532"/>
        </a:xfrm>
        <a:prstGeom prst="round2SameRect">
          <a:avLst/>
        </a:prstGeom>
        <a:solidFill>
          <a:srgbClr val="A6A6A6">
            <a:alpha val="90000"/>
          </a:srgb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108000" bIns="123825" numCol="1" spcCol="1270" anchor="ctr" anchorCtr="0">
          <a:noAutofit/>
        </a:bodyPr>
        <a:lstStyle/>
        <a:p>
          <a:pPr marL="1512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1" kern="1200" normalizeH="0" dirty="0" smtClean="0">
              <a:solidFill>
                <a:schemeClr val="bg1"/>
              </a:solidFill>
              <a:latin typeface="Gill Sans Light"/>
              <a:cs typeface="Gill Sans Light"/>
            </a:rPr>
            <a:t>14</a:t>
          </a:r>
          <a:endParaRPr lang="en-US" sz="2000" b="0" i="1" kern="1200" normalizeH="0" dirty="0">
            <a:solidFill>
              <a:schemeClr val="bg1"/>
            </a:solidFill>
            <a:latin typeface="Gill Sans Light"/>
            <a:cs typeface="Gill Sans Light"/>
          </a:endParaRPr>
        </a:p>
      </dsp:txBody>
      <dsp:txXfrm rot="-5400000">
        <a:off x="6540088" y="1611822"/>
        <a:ext cx="931343" cy="539566"/>
      </dsp:txXfrm>
    </dsp:sp>
    <dsp:sp modelId="{8BBA5E83-2B5A-0F47-976C-184B4584F9ED}">
      <dsp:nvSpPr>
        <dsp:cNvPr id="0" name=""/>
        <dsp:cNvSpPr/>
      </dsp:nvSpPr>
      <dsp:spPr>
        <a:xfrm>
          <a:off x="719446" y="1525562"/>
          <a:ext cx="5820641" cy="712087"/>
        </a:xfrm>
        <a:prstGeom prst="roundRect">
          <a:avLst/>
        </a:prstGeom>
        <a:solidFill>
          <a:srgbClr val="66BBED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ill Sans Light"/>
              <a:cs typeface="Gill Sans Light"/>
            </a:rPr>
            <a:t>Planul</a:t>
          </a:r>
          <a:r>
            <a:rPr lang="en-US" sz="2400" b="0" i="0" kern="1200" dirty="0" smtClean="0">
              <a:latin typeface="Gill Sans Light"/>
              <a:cs typeface="Gill Sans Light"/>
            </a:rPr>
            <a:t> de start</a:t>
          </a:r>
          <a:endParaRPr lang="en-US" sz="2400" b="0" i="0" kern="1200" dirty="0">
            <a:latin typeface="Gill Sans Light"/>
            <a:cs typeface="Gill Sans Light"/>
          </a:endParaRPr>
        </a:p>
      </dsp:txBody>
      <dsp:txXfrm>
        <a:off x="754207" y="1560323"/>
        <a:ext cx="5751119" cy="642565"/>
      </dsp:txXfrm>
    </dsp:sp>
    <dsp:sp modelId="{EF7741F8-8CBD-8846-9B4E-9E1D717720F9}">
      <dsp:nvSpPr>
        <dsp:cNvPr id="0" name=""/>
        <dsp:cNvSpPr/>
      </dsp:nvSpPr>
      <dsp:spPr>
        <a:xfrm rot="5400000">
          <a:off x="6721381" y="2164090"/>
          <a:ext cx="597944" cy="960532"/>
        </a:xfrm>
        <a:prstGeom prst="round2SameRect">
          <a:avLst/>
        </a:prstGeom>
        <a:solidFill>
          <a:srgbClr val="A6A6A6">
            <a:alpha val="90000"/>
          </a:srgb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108000" bIns="123825" numCol="1" spcCol="1270" anchor="ctr" anchorCtr="0">
          <a:noAutofit/>
        </a:bodyPr>
        <a:lstStyle/>
        <a:p>
          <a:pPr marL="1512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1" kern="1200" normalizeH="0" dirty="0" smtClean="0">
              <a:solidFill>
                <a:schemeClr val="bg1"/>
              </a:solidFill>
              <a:latin typeface="Gill Sans Light"/>
              <a:cs typeface="Gill Sans Light"/>
            </a:rPr>
            <a:t>20</a:t>
          </a:r>
          <a:endParaRPr lang="en-US" sz="2000" b="0" i="1" kern="1200" normalizeH="0" dirty="0">
            <a:solidFill>
              <a:schemeClr val="bg1"/>
            </a:solidFill>
            <a:latin typeface="Gill Sans Light"/>
            <a:cs typeface="Gill Sans Light"/>
          </a:endParaRPr>
        </a:p>
      </dsp:txBody>
      <dsp:txXfrm rot="-5400000">
        <a:off x="6540088" y="2374573"/>
        <a:ext cx="931343" cy="539566"/>
      </dsp:txXfrm>
    </dsp:sp>
    <dsp:sp modelId="{F47945FC-D944-CC42-AD1A-EB7023B63712}">
      <dsp:nvSpPr>
        <dsp:cNvPr id="0" name=""/>
        <dsp:cNvSpPr/>
      </dsp:nvSpPr>
      <dsp:spPr>
        <a:xfrm>
          <a:off x="719446" y="2288312"/>
          <a:ext cx="5820641" cy="712087"/>
        </a:xfrm>
        <a:prstGeom prst="roundRect">
          <a:avLst/>
        </a:prstGeom>
        <a:solidFill>
          <a:srgbClr val="66BBED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0" i="0" kern="1200" dirty="0" smtClean="0">
              <a:latin typeface="Gill Sans Light"/>
              <a:cs typeface="Gill Sans Light"/>
            </a:rPr>
            <a:t>Bariere și nevoi de schimbare</a:t>
          </a:r>
          <a:endParaRPr lang="en-US" sz="2400" b="0" i="0" kern="1200" dirty="0">
            <a:latin typeface="Gill Sans Light"/>
            <a:cs typeface="Gill Sans Light"/>
          </a:endParaRPr>
        </a:p>
      </dsp:txBody>
      <dsp:txXfrm>
        <a:off x="754207" y="2323073"/>
        <a:ext cx="5751119" cy="642565"/>
      </dsp:txXfrm>
    </dsp:sp>
    <dsp:sp modelId="{7AB4CE1A-15E8-364E-A834-74FEB1B3918C}">
      <dsp:nvSpPr>
        <dsp:cNvPr id="0" name=""/>
        <dsp:cNvSpPr/>
      </dsp:nvSpPr>
      <dsp:spPr>
        <a:xfrm rot="5400000">
          <a:off x="6726148" y="2922074"/>
          <a:ext cx="597944" cy="970065"/>
        </a:xfrm>
        <a:prstGeom prst="round2SameRect">
          <a:avLst/>
        </a:prstGeom>
        <a:solidFill>
          <a:srgbClr val="A6A6A6">
            <a:alpha val="90000"/>
          </a:srgb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108000" bIns="123825" numCol="1" spcCol="1270" anchor="ctr" anchorCtr="0">
          <a:noAutofit/>
        </a:bodyPr>
        <a:lstStyle/>
        <a:p>
          <a:pPr marL="1512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1" kern="1200" normalizeH="0" dirty="0" smtClean="0">
              <a:solidFill>
                <a:schemeClr val="bg1"/>
              </a:solidFill>
              <a:latin typeface="Gill Sans Light"/>
              <a:cs typeface="Gill Sans Light"/>
            </a:rPr>
            <a:t>23</a:t>
          </a:r>
          <a:endParaRPr lang="en-US" sz="2000" b="0" i="1" kern="1200" normalizeH="0" dirty="0">
            <a:solidFill>
              <a:schemeClr val="bg1"/>
            </a:solidFill>
            <a:latin typeface="Gill Sans Light"/>
            <a:cs typeface="Gill Sans Light"/>
          </a:endParaRPr>
        </a:p>
      </dsp:txBody>
      <dsp:txXfrm rot="-5400000">
        <a:off x="6540088" y="3137324"/>
        <a:ext cx="940876" cy="539566"/>
      </dsp:txXfrm>
    </dsp:sp>
    <dsp:sp modelId="{C75EC218-8C72-7D49-8EBE-4383C9DD8BF6}">
      <dsp:nvSpPr>
        <dsp:cNvPr id="0" name=""/>
        <dsp:cNvSpPr/>
      </dsp:nvSpPr>
      <dsp:spPr>
        <a:xfrm>
          <a:off x="719446" y="3051063"/>
          <a:ext cx="5820641" cy="712087"/>
        </a:xfrm>
        <a:prstGeom prst="roundRect">
          <a:avLst/>
        </a:prstGeom>
        <a:solidFill>
          <a:srgbClr val="66BBED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ill Sans Light"/>
              <a:cs typeface="Gill Sans Light"/>
            </a:rPr>
            <a:t>Informare</a:t>
          </a:r>
          <a:endParaRPr lang="en-US" sz="2400" b="0" i="0" kern="1200" dirty="0">
            <a:latin typeface="Gill Sans Light"/>
            <a:cs typeface="Gill Sans Light"/>
          </a:endParaRPr>
        </a:p>
      </dsp:txBody>
      <dsp:txXfrm>
        <a:off x="754207" y="3085824"/>
        <a:ext cx="5751119" cy="642565"/>
      </dsp:txXfrm>
    </dsp:sp>
    <dsp:sp modelId="{C2EAE376-4FF8-C54D-B473-5DE6BA09F2AE}">
      <dsp:nvSpPr>
        <dsp:cNvPr id="0" name=""/>
        <dsp:cNvSpPr/>
      </dsp:nvSpPr>
      <dsp:spPr>
        <a:xfrm rot="5400000">
          <a:off x="6726148" y="3684825"/>
          <a:ext cx="597944" cy="970065"/>
        </a:xfrm>
        <a:prstGeom prst="round2SameRect">
          <a:avLst/>
        </a:prstGeom>
        <a:solidFill>
          <a:srgbClr val="A6A6A6">
            <a:alpha val="90000"/>
          </a:srgb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108000" bIns="123825" numCol="1" spcCol="1270" anchor="ctr" anchorCtr="0">
          <a:noAutofit/>
        </a:bodyPr>
        <a:lstStyle/>
        <a:p>
          <a:pPr marL="1512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1" kern="1200" normalizeH="0" dirty="0" smtClean="0">
              <a:solidFill>
                <a:schemeClr val="bg1"/>
              </a:solidFill>
              <a:latin typeface="Gill Sans Light"/>
              <a:cs typeface="Gill Sans Light"/>
            </a:rPr>
            <a:t>26</a:t>
          </a:r>
          <a:endParaRPr lang="en-US" sz="2000" b="0" i="1" kern="1200" normalizeH="0" dirty="0">
            <a:solidFill>
              <a:schemeClr val="bg1"/>
            </a:solidFill>
            <a:latin typeface="Gill Sans Light"/>
            <a:cs typeface="Gill Sans Light"/>
          </a:endParaRPr>
        </a:p>
      </dsp:txBody>
      <dsp:txXfrm rot="-5400000">
        <a:off x="6540088" y="3900075"/>
        <a:ext cx="940876" cy="539566"/>
      </dsp:txXfrm>
    </dsp:sp>
    <dsp:sp modelId="{A8D30DB6-8D84-574C-982B-B1E15A3C3AB9}">
      <dsp:nvSpPr>
        <dsp:cNvPr id="0" name=""/>
        <dsp:cNvSpPr/>
      </dsp:nvSpPr>
      <dsp:spPr>
        <a:xfrm>
          <a:off x="719446" y="3813814"/>
          <a:ext cx="5820641" cy="712087"/>
        </a:xfrm>
        <a:prstGeom prst="roundRect">
          <a:avLst/>
        </a:prstGeom>
        <a:solidFill>
          <a:srgbClr val="66BBED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latin typeface="Gill Sans Light"/>
              <a:cs typeface="Gill Sans Light"/>
            </a:rPr>
            <a:t>Q &amp; A</a:t>
          </a:r>
          <a:endParaRPr lang="en-US" sz="2400" b="0" i="0" kern="1200" dirty="0">
            <a:latin typeface="Gill Sans Light"/>
            <a:cs typeface="Gill Sans Light"/>
          </a:endParaRPr>
        </a:p>
      </dsp:txBody>
      <dsp:txXfrm>
        <a:off x="754207" y="3848575"/>
        <a:ext cx="5751119" cy="642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E7438-2AC5-0142-BBCE-9D877BCDA110}">
      <dsp:nvSpPr>
        <dsp:cNvPr id="0" name=""/>
        <dsp:cNvSpPr/>
      </dsp:nvSpPr>
      <dsp:spPr>
        <a:xfrm>
          <a:off x="0" y="36470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03872-A79A-9042-B151-C1EB4FEDD52B}">
      <dsp:nvSpPr>
        <dsp:cNvPr id="0" name=""/>
        <dsp:cNvSpPr/>
      </dsp:nvSpPr>
      <dsp:spPr>
        <a:xfrm>
          <a:off x="411480" y="113789"/>
          <a:ext cx="6254413" cy="5018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Gill Sans Light"/>
              <a:cs typeface="Gill Sans Light"/>
            </a:rPr>
            <a:t>VOLUM E</a:t>
          </a:r>
          <a:r>
            <a:rPr lang="ro-RO" sz="1600" b="1" i="0" kern="1200" dirty="0" smtClean="0">
              <a:latin typeface="Gill Sans Light"/>
              <a:cs typeface="Gill Sans Light"/>
            </a:rPr>
            <a:t>Ş</a:t>
          </a:r>
          <a:r>
            <a:rPr lang="en-US" sz="1600" b="1" i="0" kern="1200" dirty="0" smtClean="0">
              <a:latin typeface="Gill Sans Light"/>
              <a:cs typeface="Gill Sans Light"/>
            </a:rPr>
            <a:t>ANTION: 1012 </a:t>
          </a:r>
          <a:r>
            <a:rPr lang="en-US" sz="1600" b="1" i="0" kern="1200" dirty="0" err="1" smtClean="0">
              <a:latin typeface="Gill Sans Light"/>
              <a:cs typeface="Gill Sans Light"/>
            </a:rPr>
            <a:t>responden</a:t>
          </a:r>
          <a:r>
            <a:rPr lang="ro-RO" sz="1600" b="1" i="0" kern="1200" dirty="0" smtClean="0">
              <a:latin typeface="Gill Sans Light"/>
              <a:cs typeface="Gill Sans Light"/>
            </a:rPr>
            <a:t>ţ</a:t>
          </a:r>
          <a:r>
            <a:rPr lang="en-US" sz="1600" b="1" i="0" kern="1200" dirty="0" err="1" smtClean="0">
              <a:latin typeface="Gill Sans Light"/>
              <a:cs typeface="Gill Sans Light"/>
            </a:rPr>
            <a:t>i</a:t>
          </a:r>
          <a:r>
            <a:rPr lang="en-US" sz="1600" b="1" i="0" kern="1200" dirty="0" smtClean="0">
              <a:latin typeface="Gill Sans Light"/>
              <a:cs typeface="Gill Sans Light"/>
            </a:rPr>
            <a:t> cu v</a:t>
          </a:r>
          <a:r>
            <a:rPr lang="ro-RO" sz="1600" b="1" i="0" kern="1200" dirty="0" smtClean="0">
              <a:latin typeface="Gill Sans Light"/>
              <a:cs typeface="Gill Sans Light"/>
            </a:rPr>
            <a:t>â</a:t>
          </a:r>
          <a:r>
            <a:rPr lang="en-US" sz="1600" b="1" i="0" kern="1200" dirty="0" err="1" smtClean="0">
              <a:latin typeface="Gill Sans Light"/>
              <a:cs typeface="Gill Sans Light"/>
            </a:rPr>
            <a:t>rste</a:t>
          </a:r>
          <a:r>
            <a:rPr lang="en-US" sz="1600" b="1" i="0" kern="1200" dirty="0" smtClean="0">
              <a:latin typeface="Gill Sans Light"/>
              <a:cs typeface="Gill Sans Light"/>
            </a:rPr>
            <a:t> </a:t>
          </a:r>
          <a:r>
            <a:rPr lang="ro-RO" sz="1600" b="1" i="0" kern="1200" dirty="0" smtClean="0">
              <a:latin typeface="Gill Sans Light"/>
              <a:cs typeface="Gill Sans Light"/>
            </a:rPr>
            <a:t>î</a:t>
          </a:r>
          <a:r>
            <a:rPr lang="en-US" sz="1600" b="1" i="0" kern="1200" dirty="0" err="1" smtClean="0">
              <a:latin typeface="Gill Sans Light"/>
              <a:cs typeface="Gill Sans Light"/>
            </a:rPr>
            <a:t>ntre</a:t>
          </a:r>
          <a:r>
            <a:rPr lang="en-US" sz="1600" b="1" i="0" kern="1200" dirty="0" smtClean="0">
              <a:latin typeface="Gill Sans Light"/>
              <a:cs typeface="Gill Sans Light"/>
            </a:rPr>
            <a:t> 20-64 </a:t>
          </a:r>
          <a:r>
            <a:rPr lang="en-US" sz="1600" b="1" i="0" kern="1200" dirty="0" err="1" smtClean="0">
              <a:latin typeface="Gill Sans Light"/>
              <a:cs typeface="Gill Sans Light"/>
            </a:rPr>
            <a:t>ani</a:t>
          </a:r>
          <a:endParaRPr lang="en-US" sz="1600" b="0" i="0" kern="1200" dirty="0">
            <a:latin typeface="Gill Sans Light"/>
            <a:cs typeface="Gill Sans Light"/>
          </a:endParaRPr>
        </a:p>
      </dsp:txBody>
      <dsp:txXfrm>
        <a:off x="435978" y="138287"/>
        <a:ext cx="6205417" cy="452844"/>
      </dsp:txXfrm>
    </dsp:sp>
    <dsp:sp modelId="{B5C4F066-E7EA-684A-AE4A-C5CB736E9F4D}">
      <dsp:nvSpPr>
        <dsp:cNvPr id="0" name=""/>
        <dsp:cNvSpPr/>
      </dsp:nvSpPr>
      <dsp:spPr>
        <a:xfrm>
          <a:off x="0" y="113582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3A6F1-14E1-7040-8D7D-D5DF34F56A70}">
      <dsp:nvSpPr>
        <dsp:cNvPr id="0" name=""/>
        <dsp:cNvSpPr/>
      </dsp:nvSpPr>
      <dsp:spPr>
        <a:xfrm>
          <a:off x="411480" y="884909"/>
          <a:ext cx="6254413" cy="5018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Gill Sans Light"/>
              <a:cs typeface="Gill Sans Light"/>
            </a:rPr>
            <a:t>TIP E</a:t>
          </a:r>
          <a:r>
            <a:rPr lang="ro-RO" sz="1600" b="1" i="0" kern="1200" dirty="0" smtClean="0">
              <a:latin typeface="Gill Sans Light"/>
              <a:cs typeface="Gill Sans Light"/>
            </a:rPr>
            <a:t>Ş</a:t>
          </a:r>
          <a:r>
            <a:rPr lang="en-US" sz="1600" b="1" i="0" kern="1200" dirty="0" smtClean="0">
              <a:latin typeface="Gill Sans Light"/>
              <a:cs typeface="Gill Sans Light"/>
            </a:rPr>
            <a:t>ANTION: </a:t>
          </a:r>
          <a:r>
            <a:rPr lang="en-US" sz="1600" b="1" i="0" kern="1200" dirty="0" err="1" smtClean="0">
              <a:latin typeface="Gill Sans Light"/>
              <a:cs typeface="Gill Sans Light"/>
            </a:rPr>
            <a:t>aleator</a:t>
          </a:r>
          <a:r>
            <a:rPr lang="en-US" sz="1600" b="1" i="0" kern="1200" dirty="0" smtClean="0">
              <a:latin typeface="Gill Sans Light"/>
              <a:cs typeface="Gill Sans Light"/>
            </a:rPr>
            <a:t>, </a:t>
          </a:r>
          <a:r>
            <a:rPr lang="en-US" sz="1600" b="1" i="0" kern="1200" dirty="0" err="1" smtClean="0">
              <a:latin typeface="Gill Sans Light"/>
              <a:cs typeface="Gill Sans Light"/>
            </a:rPr>
            <a:t>stratificat</a:t>
          </a:r>
          <a:r>
            <a:rPr lang="en-US" sz="1600" b="1" i="0" kern="1200" dirty="0" smtClean="0">
              <a:latin typeface="Gill Sans Light"/>
              <a:cs typeface="Gill Sans Light"/>
            </a:rPr>
            <a:t> </a:t>
          </a:r>
          <a:r>
            <a:rPr lang="en-US" sz="1600" b="0" i="0" kern="1200" dirty="0" smtClean="0">
              <a:latin typeface="Gill Sans Light"/>
              <a:cs typeface="Gill Sans Light"/>
            </a:rPr>
            <a:t>(</a:t>
          </a:r>
          <a:r>
            <a:rPr lang="en-US" sz="1600" b="0" i="0" kern="1200" dirty="0" err="1" smtClean="0">
              <a:latin typeface="Gill Sans Light"/>
              <a:cs typeface="Gill Sans Light"/>
            </a:rPr>
            <a:t>straturi</a:t>
          </a:r>
          <a:r>
            <a:rPr lang="en-US" sz="1600" b="0" i="0" kern="1200" dirty="0" smtClean="0">
              <a:latin typeface="Gill Sans Light"/>
              <a:cs typeface="Gill Sans Light"/>
            </a:rPr>
            <a:t>: </a:t>
          </a:r>
          <a:r>
            <a:rPr lang="en-US" sz="1600" b="0" i="0" kern="1200" dirty="0" err="1" smtClean="0">
              <a:latin typeface="Gill Sans Light"/>
              <a:cs typeface="Gill Sans Light"/>
            </a:rPr>
            <a:t>regiuni</a:t>
          </a:r>
          <a:r>
            <a:rPr lang="en-US" sz="1600" b="0" i="0" kern="1200" dirty="0" smtClean="0">
              <a:latin typeface="Gill Sans Light"/>
              <a:cs typeface="Gill Sans Light"/>
            </a:rPr>
            <a:t> INS, v</a:t>
          </a:r>
          <a:r>
            <a:rPr lang="ro-RO" sz="1600" b="0" i="0" kern="1200" dirty="0" smtClean="0">
              <a:latin typeface="Gill Sans Light"/>
              <a:cs typeface="Gill Sans Light"/>
            </a:rPr>
            <a:t>â</a:t>
          </a:r>
          <a:r>
            <a:rPr lang="en-US" sz="1600" b="0" i="0" kern="1200" dirty="0" err="1" smtClean="0">
              <a:latin typeface="Gill Sans Light"/>
              <a:cs typeface="Gill Sans Light"/>
            </a:rPr>
            <a:t>rst</a:t>
          </a:r>
          <a:r>
            <a:rPr lang="ro-RO" sz="1600" b="0" i="0" kern="1200" dirty="0" smtClean="0">
              <a:latin typeface="Gill Sans Light"/>
              <a:cs typeface="Gill Sans Light"/>
            </a:rPr>
            <a:t>ă</a:t>
          </a:r>
          <a:r>
            <a:rPr lang="en-US" sz="1600" b="0" i="0" kern="1200" dirty="0" smtClean="0">
              <a:latin typeface="Gill Sans Light"/>
              <a:cs typeface="Gill Sans Light"/>
            </a:rPr>
            <a:t> </a:t>
          </a:r>
          <a:r>
            <a:rPr lang="ro-RO" sz="1600" b="0" i="0" kern="1200" dirty="0" smtClean="0">
              <a:latin typeface="Gill Sans Light"/>
              <a:cs typeface="Gill Sans Light"/>
            </a:rPr>
            <a:t>ş</a:t>
          </a:r>
          <a:r>
            <a:rPr lang="en-US" sz="1600" b="0" i="0" kern="1200" dirty="0" err="1" smtClean="0">
              <a:latin typeface="Gill Sans Light"/>
              <a:cs typeface="Gill Sans Light"/>
            </a:rPr>
            <a:t>i</a:t>
          </a:r>
          <a:r>
            <a:rPr lang="en-US" sz="1600" b="0" i="0" kern="1200" dirty="0" smtClean="0">
              <a:latin typeface="Gill Sans Light"/>
              <a:cs typeface="Gill Sans Light"/>
            </a:rPr>
            <a:t> gen)</a:t>
          </a:r>
          <a:endParaRPr lang="en-US" sz="1600" kern="1200" dirty="0">
            <a:latin typeface="Gill Sans Light"/>
            <a:cs typeface="Gill Sans Light"/>
          </a:endParaRPr>
        </a:p>
      </dsp:txBody>
      <dsp:txXfrm>
        <a:off x="435978" y="909407"/>
        <a:ext cx="6205417" cy="452844"/>
      </dsp:txXfrm>
    </dsp:sp>
    <dsp:sp modelId="{F93F87CF-4576-914D-8D51-7A139E2C082B}">
      <dsp:nvSpPr>
        <dsp:cNvPr id="0" name=""/>
        <dsp:cNvSpPr/>
      </dsp:nvSpPr>
      <dsp:spPr>
        <a:xfrm>
          <a:off x="0" y="190694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4154F-7251-C54F-AF61-75CB6C2EBFD2}">
      <dsp:nvSpPr>
        <dsp:cNvPr id="0" name=""/>
        <dsp:cNvSpPr/>
      </dsp:nvSpPr>
      <dsp:spPr>
        <a:xfrm>
          <a:off x="411480" y="1656029"/>
          <a:ext cx="6254413" cy="5018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Gill Sans Light"/>
              <a:cs typeface="Gill Sans Light"/>
            </a:rPr>
            <a:t>ACOPERIRE: </a:t>
          </a:r>
          <a:r>
            <a:rPr lang="en-US" sz="1600" b="0" i="0" kern="1200" dirty="0" smtClean="0">
              <a:latin typeface="Gill Sans Light"/>
              <a:cs typeface="Gill Sans Light"/>
            </a:rPr>
            <a:t>Rom</a:t>
          </a:r>
          <a:r>
            <a:rPr lang="ro-RO" sz="1600" b="0" i="0" kern="1200" dirty="0" smtClean="0">
              <a:latin typeface="Gill Sans Light"/>
              <a:cs typeface="Gill Sans Light"/>
            </a:rPr>
            <a:t>â</a:t>
          </a:r>
          <a:r>
            <a:rPr lang="en-US" sz="1600" b="0" i="0" kern="1200" dirty="0" err="1" smtClean="0">
              <a:latin typeface="Gill Sans Light"/>
              <a:cs typeface="Gill Sans Light"/>
            </a:rPr>
            <a:t>nia</a:t>
          </a:r>
          <a:r>
            <a:rPr lang="en-US" sz="1600" b="0" i="0" kern="1200" dirty="0" smtClean="0">
              <a:latin typeface="Gill Sans Light"/>
              <a:cs typeface="Gill Sans Light"/>
            </a:rPr>
            <a:t> – urban</a:t>
          </a:r>
          <a:endParaRPr lang="en-US" sz="1600" kern="1200" dirty="0">
            <a:latin typeface="Gill Sans Light"/>
            <a:cs typeface="Gill Sans Light"/>
          </a:endParaRPr>
        </a:p>
      </dsp:txBody>
      <dsp:txXfrm>
        <a:off x="435978" y="1680527"/>
        <a:ext cx="6205417" cy="452844"/>
      </dsp:txXfrm>
    </dsp:sp>
    <dsp:sp modelId="{6411F28B-A5CE-EB44-A196-4A2741194E4A}">
      <dsp:nvSpPr>
        <dsp:cNvPr id="0" name=""/>
        <dsp:cNvSpPr/>
      </dsp:nvSpPr>
      <dsp:spPr>
        <a:xfrm>
          <a:off x="0" y="267806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A1664-A133-3041-B77D-63ED26B5C684}">
      <dsp:nvSpPr>
        <dsp:cNvPr id="0" name=""/>
        <dsp:cNvSpPr/>
      </dsp:nvSpPr>
      <dsp:spPr>
        <a:xfrm>
          <a:off x="411480" y="2427149"/>
          <a:ext cx="6263976" cy="5018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 Light"/>
              <a:cs typeface="Gill Sans Light"/>
            </a:rPr>
            <a:t>MARJA MAXIMĂ DE EROARE: ± 3% (p=95%)</a:t>
          </a:r>
          <a:endParaRPr lang="en-US" sz="1600" kern="1200" dirty="0">
            <a:latin typeface="Gill Sans Light"/>
            <a:cs typeface="Gill Sans Light"/>
          </a:endParaRPr>
        </a:p>
      </dsp:txBody>
      <dsp:txXfrm>
        <a:off x="435978" y="2451647"/>
        <a:ext cx="6214980" cy="452844"/>
      </dsp:txXfrm>
    </dsp:sp>
    <dsp:sp modelId="{D275875B-5027-9A44-AB5A-81C53B02DACB}">
      <dsp:nvSpPr>
        <dsp:cNvPr id="0" name=""/>
        <dsp:cNvSpPr/>
      </dsp:nvSpPr>
      <dsp:spPr>
        <a:xfrm>
          <a:off x="0" y="3449190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3749-45B4-4A4A-8A04-C4F41B015079}">
      <dsp:nvSpPr>
        <dsp:cNvPr id="0" name=""/>
        <dsp:cNvSpPr/>
      </dsp:nvSpPr>
      <dsp:spPr>
        <a:xfrm>
          <a:off x="411480" y="3198270"/>
          <a:ext cx="6254413" cy="5018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Gill Sans Light"/>
              <a:cs typeface="Gill Sans Light"/>
            </a:rPr>
            <a:t>METODA: </a:t>
          </a:r>
          <a:r>
            <a:rPr lang="en-US" sz="1600" b="0" i="0" kern="1200" dirty="0" smtClean="0">
              <a:latin typeface="Gill Sans Light"/>
              <a:cs typeface="Gill Sans Light"/>
            </a:rPr>
            <a:t>CAWI (</a:t>
          </a:r>
          <a:r>
            <a:rPr lang="en-US" sz="1600" b="0" i="0" kern="1200" dirty="0" err="1" smtClean="0">
              <a:latin typeface="Gill Sans Light"/>
              <a:cs typeface="Gill Sans Light"/>
            </a:rPr>
            <a:t>interviuri</a:t>
          </a:r>
          <a:r>
            <a:rPr lang="en-US" sz="1600" b="0" i="0" kern="1200" dirty="0" smtClean="0">
              <a:latin typeface="Gill Sans Light"/>
              <a:cs typeface="Gill Sans Light"/>
            </a:rPr>
            <a:t> online – panel Novel Research)</a:t>
          </a:r>
          <a:endParaRPr lang="en-US" sz="1600" kern="1200" dirty="0">
            <a:latin typeface="Gill Sans Light"/>
            <a:cs typeface="Gill Sans Light"/>
          </a:endParaRPr>
        </a:p>
      </dsp:txBody>
      <dsp:txXfrm>
        <a:off x="435978" y="3222768"/>
        <a:ext cx="6205417" cy="452844"/>
      </dsp:txXfrm>
    </dsp:sp>
    <dsp:sp modelId="{DA807911-C942-2347-8CED-054EF9112864}">
      <dsp:nvSpPr>
        <dsp:cNvPr id="0" name=""/>
        <dsp:cNvSpPr/>
      </dsp:nvSpPr>
      <dsp:spPr>
        <a:xfrm>
          <a:off x="0" y="422030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1D004-4FDC-244C-BB1D-07D873332D07}">
      <dsp:nvSpPr>
        <dsp:cNvPr id="0" name=""/>
        <dsp:cNvSpPr/>
      </dsp:nvSpPr>
      <dsp:spPr>
        <a:xfrm>
          <a:off x="411480" y="3969390"/>
          <a:ext cx="6254413" cy="5018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Gill Sans Light"/>
              <a:cs typeface="Gill Sans Light"/>
            </a:rPr>
            <a:t>CULEGERE DATE: </a:t>
          </a:r>
          <a:r>
            <a:rPr lang="en-US" sz="1600" b="0" i="0" kern="1200" dirty="0" smtClean="0">
              <a:latin typeface="Gill Sans Light"/>
              <a:cs typeface="Gill Sans Light"/>
            </a:rPr>
            <a:t>9-21</a:t>
          </a:r>
          <a:r>
            <a:rPr lang="en-US" sz="1600" b="1" i="0" kern="1200" dirty="0" smtClean="0">
              <a:latin typeface="Gill Sans Light"/>
              <a:cs typeface="Gill Sans Light"/>
            </a:rPr>
            <a:t> </a:t>
          </a:r>
          <a:r>
            <a:rPr lang="en-US" sz="1600" b="0" i="0" kern="1200" dirty="0" err="1" smtClean="0">
              <a:latin typeface="Gill Sans Light"/>
              <a:cs typeface="Gill Sans Light"/>
            </a:rPr>
            <a:t>Octo</a:t>
          </a:r>
          <a:r>
            <a:rPr lang="ro-RO" sz="1600" b="0" i="0" kern="1200" dirty="0" smtClean="0">
              <a:latin typeface="Gill Sans Light"/>
              <a:cs typeface="Gill Sans Light"/>
            </a:rPr>
            <a:t>mbrie</a:t>
          </a:r>
          <a:endParaRPr lang="en-US" sz="1600" kern="1200" dirty="0">
            <a:latin typeface="Gill Sans Light"/>
            <a:cs typeface="Gill Sans Light"/>
          </a:endParaRPr>
        </a:p>
      </dsp:txBody>
      <dsp:txXfrm>
        <a:off x="435978" y="3993888"/>
        <a:ext cx="620541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199CB7-1A93-4308-8664-E81FFDF996F9}" type="datetimeFigureOut">
              <a:rPr lang="en-GB"/>
              <a:pPr>
                <a:defRPr/>
              </a:pPr>
              <a:t>13/11/2013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666933-90C9-4399-A7B1-C3F479530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/>
          <a:srcRect t="31877" r="21819"/>
          <a:stretch>
            <a:fillRect/>
          </a:stretch>
        </p:blipFill>
        <p:spPr bwMode="auto">
          <a:xfrm>
            <a:off x="6413500" y="0"/>
            <a:ext cx="2730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406400"/>
            <a:ext cx="152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00438"/>
            <a:ext cx="3160713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400"/>
              </a:spcAft>
              <a:buClr>
                <a:schemeClr val="tx1">
                  <a:lumMod val="50000"/>
                  <a:lumOff val="50000"/>
                </a:schemeClr>
              </a:buClr>
              <a:defRPr b="0" i="0">
                <a:latin typeface="Avenir Roman"/>
                <a:cs typeface="Avenir Roman"/>
              </a:defRPr>
            </a:lvl1pPr>
            <a:lvl2pPr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defRPr/>
            </a:lvl2pPr>
            <a:lvl3pPr>
              <a:spcBef>
                <a:spcPts val="0"/>
              </a:spcBef>
              <a:spcAft>
                <a:spcPts val="1400"/>
              </a:spcAft>
              <a:buClr>
                <a:schemeClr val="accent4"/>
              </a:buClr>
              <a:defRPr/>
            </a:lvl3pPr>
            <a:lvl4pPr marL="1600200" indent="-228600">
              <a:spcBef>
                <a:spcPts val="0"/>
              </a:spcBef>
              <a:spcAft>
                <a:spcPts val="1400"/>
              </a:spcAft>
              <a:buClr>
                <a:schemeClr val="accent2"/>
              </a:buClr>
              <a:buFont typeface="Wingdings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ctr">
              <a:buNone/>
              <a:defRPr sz="1600" b="0" i="0">
                <a:latin typeface="Gill Sans Light"/>
                <a:cs typeface="Gill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/>
          <a:lstStyle>
            <a:lvl1pPr>
              <a:defRPr sz="2400" b="0" i="0">
                <a:latin typeface="Gill Sans Light"/>
                <a:cs typeface="Gill Sans Light"/>
              </a:defRPr>
            </a:lvl1pPr>
            <a:lvl2pPr>
              <a:defRPr sz="2000" b="0" i="0">
                <a:latin typeface="Gill Sans Light"/>
                <a:cs typeface="Gill Sans Light"/>
              </a:defRPr>
            </a:lvl2pPr>
            <a:lvl3pPr>
              <a:defRPr sz="1800" b="0" i="0">
                <a:latin typeface="Gill Sans Light"/>
                <a:cs typeface="Gill Sans Light"/>
              </a:defRPr>
            </a:lvl3pPr>
            <a:lvl4pPr>
              <a:defRPr sz="1600" b="0" i="0">
                <a:latin typeface="Gill Sans Light"/>
                <a:cs typeface="Gill Sans Light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ctr">
              <a:buNone/>
              <a:defRPr sz="1600" b="0" i="0">
                <a:latin typeface="Gill Sans Light"/>
                <a:cs typeface="Gill Sans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06452"/>
          </a:xfrm>
        </p:spPr>
        <p:txBody>
          <a:bodyPr/>
          <a:lstStyle>
            <a:lvl1pPr>
              <a:defRPr sz="2400" b="0" i="0">
                <a:latin typeface="Gill Sans Light"/>
                <a:cs typeface="Gill Sans Light"/>
              </a:defRPr>
            </a:lvl1pPr>
            <a:lvl2pPr>
              <a:defRPr sz="2000" b="0" i="0">
                <a:latin typeface="Gill Sans Light"/>
                <a:cs typeface="Gill Sans Light"/>
              </a:defRPr>
            </a:lvl2pPr>
            <a:lvl3pPr>
              <a:defRPr sz="1800" b="0" i="0">
                <a:latin typeface="Gill Sans Light"/>
                <a:cs typeface="Gill Sans Light"/>
              </a:defRPr>
            </a:lvl3pPr>
            <a:lvl4pPr>
              <a:defRPr sz="1600" b="0" i="0">
                <a:latin typeface="Gill Sans Light"/>
                <a:cs typeface="Gill Sans Light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08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 userDrawn="1"/>
        </p:nvPicPr>
        <p:blipFill>
          <a:blip r:embed="rId13"/>
          <a:srcRect t="31877" r="21819"/>
          <a:stretch>
            <a:fillRect/>
          </a:stretch>
        </p:blipFill>
        <p:spPr bwMode="auto">
          <a:xfrm>
            <a:off x="6413500" y="0"/>
            <a:ext cx="2730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pic>
        <p:nvPicPr>
          <p:cNvPr id="1029" name="Picture 9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334250" y="406400"/>
            <a:ext cx="152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92A52B-1B9A-4EF3-84EC-A9090FBDC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Lucida Grande"/>
        <a:buChar char="➡"/>
        <a:defRPr sz="2000" b="0" i="0">
          <a:solidFill>
            <a:srgbClr val="4D4D4D"/>
          </a:solidFill>
          <a:latin typeface="Avenir Book"/>
          <a:ea typeface="+mn-ea"/>
          <a:cs typeface="Avenir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Lucida Grande"/>
        <a:buChar char="➡"/>
        <a:defRPr b="0" i="0">
          <a:solidFill>
            <a:srgbClr val="4D4D4D"/>
          </a:solidFill>
          <a:latin typeface="Gill Sans Light"/>
          <a:cs typeface="Gill Sans Ligh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charset="2"/>
        <a:buChar char="§"/>
        <a:defRPr sz="1600" b="0" i="0">
          <a:solidFill>
            <a:srgbClr val="4D4D4D"/>
          </a:solidFill>
          <a:latin typeface="Gill Sans Light"/>
          <a:cs typeface="Gill Sans Ligh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–"/>
        <a:defRPr sz="1600" b="0" i="0">
          <a:solidFill>
            <a:srgbClr val="7F7F7F"/>
          </a:solidFill>
          <a:latin typeface="Gill Sans Light"/>
          <a:cs typeface="Gill Sans Ligh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3994222"/>
            <a:ext cx="4680520" cy="139199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x-none" smtClean="0"/>
              <a:t>Mediu</a:t>
            </a:r>
            <a:r>
              <a:rPr lang="en-US" dirty="0"/>
              <a:t>l</a:t>
            </a:r>
            <a:r>
              <a:rPr lang="x-none" smtClean="0"/>
              <a:t> </a:t>
            </a:r>
            <a:r>
              <a:rPr lang="x-none" dirty="0" smtClean="0"/>
              <a:t>Antreprenorial </a:t>
            </a:r>
          </a:p>
          <a:p>
            <a:pPr algn="l" eaLnBrk="1" hangingPunct="1">
              <a:spcBef>
                <a:spcPct val="50000"/>
              </a:spcBef>
            </a:pPr>
            <a:r>
              <a:rPr lang="x-none" dirty="0" smtClean="0"/>
              <a:t>în România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Atitudini</a:t>
            </a:r>
            <a:r>
              <a:rPr lang="en-US" dirty="0" smtClean="0"/>
              <a:t> </a:t>
            </a:r>
            <a:r>
              <a:rPr lang="en-US" dirty="0" err="1" smtClean="0"/>
              <a:t>față</a:t>
            </a:r>
            <a:r>
              <a:rPr lang="en-US" dirty="0" smtClean="0"/>
              <a:t> de </a:t>
            </a:r>
            <a:r>
              <a:rPr lang="en-US" dirty="0" err="1" smtClean="0"/>
              <a:t>risc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/>
              <a:t>care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 smtClean="0"/>
              <a:t>urm</a:t>
            </a:r>
            <a:r>
              <a:rPr lang="ro-RO" dirty="0" smtClean="0"/>
              <a:t>ă</a:t>
            </a:r>
            <a:r>
              <a:rPr lang="en-US" dirty="0" err="1" smtClean="0"/>
              <a:t>toarele</a:t>
            </a:r>
            <a:r>
              <a:rPr lang="en-US" dirty="0" smtClean="0"/>
              <a:t> </a:t>
            </a:r>
            <a:r>
              <a:rPr lang="en-US" dirty="0" err="1" smtClean="0"/>
              <a:t>modalit</a:t>
            </a:r>
            <a:r>
              <a:rPr lang="ro-RO" dirty="0" smtClean="0"/>
              <a:t>ăţ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investi</a:t>
            </a:r>
            <a:r>
              <a:rPr lang="ro-RO" dirty="0" smtClean="0"/>
              <a:t>ţ</a:t>
            </a:r>
            <a:r>
              <a:rPr lang="en-US" dirty="0" smtClean="0"/>
              <a:t>ii </a:t>
            </a:r>
            <a:r>
              <a:rPr lang="en-US" dirty="0"/>
              <a:t>le </a:t>
            </a:r>
            <a:r>
              <a:rPr lang="en-US" dirty="0" err="1" smtClean="0"/>
              <a:t>considera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avantajoase</a:t>
            </a:r>
            <a:r>
              <a:rPr lang="en-US" dirty="0"/>
              <a:t> la </a:t>
            </a:r>
            <a:r>
              <a:rPr lang="en-US" dirty="0" err="1"/>
              <a:t>momentul</a:t>
            </a:r>
            <a:r>
              <a:rPr lang="en-US" dirty="0"/>
              <a:t> actual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5983175"/>
              </p:ext>
            </p:extLst>
          </p:nvPr>
        </p:nvGraphicFramePr>
        <p:xfrm>
          <a:off x="457200" y="2174875"/>
          <a:ext cx="404018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Atunci</a:t>
            </a:r>
            <a:r>
              <a:rPr lang="en-US" dirty="0" smtClean="0"/>
              <a:t> c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m</a:t>
            </a:r>
            <a:r>
              <a:rPr lang="ro-RO" dirty="0" smtClean="0"/>
              <a:t>ă</a:t>
            </a:r>
            <a:r>
              <a:rPr lang="en-US" dirty="0" smtClean="0"/>
              <a:t> g</a:t>
            </a:r>
            <a:r>
              <a:rPr lang="ro-RO" dirty="0" smtClean="0"/>
              <a:t>â</a:t>
            </a:r>
            <a:r>
              <a:rPr lang="en-US" dirty="0" err="1" smtClean="0"/>
              <a:t>ndesc</a:t>
            </a:r>
            <a:r>
              <a:rPr lang="en-US" dirty="0" smtClean="0"/>
              <a:t>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fac</a:t>
            </a:r>
            <a:r>
              <a:rPr lang="en-US" dirty="0"/>
              <a:t> o </a:t>
            </a:r>
            <a:r>
              <a:rPr lang="en-US" dirty="0" err="1" smtClean="0"/>
              <a:t>investi</a:t>
            </a:r>
            <a:r>
              <a:rPr lang="ro-RO" dirty="0" smtClean="0"/>
              <a:t>ţ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prefer </a:t>
            </a:r>
            <a:r>
              <a:rPr lang="en-US" dirty="0" err="1"/>
              <a:t>una</a:t>
            </a:r>
            <a:r>
              <a:rPr lang="en-US" dirty="0"/>
              <a:t> care </a:t>
            </a:r>
            <a:r>
              <a:rPr lang="en-US" dirty="0" smtClean="0"/>
              <a:t>s</a:t>
            </a:r>
            <a:r>
              <a:rPr lang="ro-RO" dirty="0" smtClean="0"/>
              <a:t>ă</a:t>
            </a:r>
            <a:r>
              <a:rPr lang="en-US" dirty="0" smtClean="0"/>
              <a:t> …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9400938"/>
              </p:ext>
            </p:extLst>
          </p:nvPr>
        </p:nvGraphicFramePr>
        <p:xfrm>
          <a:off x="4645025" y="2174875"/>
          <a:ext cx="4041775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663808" y="3824307"/>
            <a:ext cx="4022991" cy="1908949"/>
          </a:xfrm>
          <a:prstGeom prst="roundRect">
            <a:avLst>
              <a:gd name="adj" fmla="val 3550"/>
            </a:avLst>
          </a:prstGeom>
          <a:noFill/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rgbClr val="73BA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4014224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P spid="5" grpId="0" build="p"/>
      <p:bldGraphic spid="8" grpId="0">
        <p:bldAsOne/>
      </p:bldGraphic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perceput</a:t>
            </a:r>
            <a:r>
              <a:rPr lang="en-US" dirty="0"/>
              <a:t> </a:t>
            </a:r>
            <a:r>
              <a:rPr lang="en-US" dirty="0" err="1"/>
              <a:t>antreprenoriatul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din </a:t>
            </a:r>
            <a:r>
              <a:rPr lang="en-US" dirty="0" err="1"/>
              <a:t>perspectiva</a:t>
            </a:r>
            <a:r>
              <a:rPr lang="en-US" dirty="0"/>
              <a:t> </a:t>
            </a:r>
            <a:r>
              <a:rPr lang="en-US" dirty="0" err="1"/>
              <a:t>avantajelor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5538" y="1561655"/>
            <a:ext cx="3852445" cy="395998"/>
          </a:xfrm>
          <a:prstGeom prst="roundRect">
            <a:avLst/>
          </a:prstGeom>
          <a:noFill/>
          <a:ln w="63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STIMĂ DE SINE</a:t>
            </a:r>
            <a:endParaRPr lang="en-US" sz="24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9235" y="2012356"/>
            <a:ext cx="3602236" cy="431999"/>
          </a:xfrm>
          <a:prstGeom prst="roundRect">
            <a:avLst/>
          </a:prstGeom>
          <a:solidFill>
            <a:schemeClr val="accent3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Ai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mai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multe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oportunități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de a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lua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decizii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9235" y="2462099"/>
            <a:ext cx="3602236" cy="431999"/>
          </a:xfrm>
          <a:prstGeom prst="roundRect">
            <a:avLst/>
          </a:prstGeom>
          <a:solidFill>
            <a:schemeClr val="accent3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Ești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propriul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tău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șef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și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deții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controlul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asupra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viitorului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tau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9235" y="2911842"/>
            <a:ext cx="3602236" cy="431999"/>
          </a:xfrm>
          <a:prstGeom prst="roundRect">
            <a:avLst/>
          </a:prstGeom>
          <a:solidFill>
            <a:schemeClr val="accent3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Satisfacție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personală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/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respect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pentru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propria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persoană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î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mplinire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personală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9235" y="3361585"/>
            <a:ext cx="3602236" cy="431999"/>
          </a:xfrm>
          <a:prstGeom prst="roundRect">
            <a:avLst/>
          </a:prstGeom>
          <a:solidFill>
            <a:schemeClr val="accent3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Ai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mai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multe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oportunități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de a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ți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pune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în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valoare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talentul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calificările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cunoștințele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și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creativitatea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9235" y="3811328"/>
            <a:ext cx="3602236" cy="431999"/>
          </a:xfrm>
          <a:prstGeom prst="roundRect">
            <a:avLst/>
          </a:prstGeom>
          <a:solidFill>
            <a:schemeClr val="accent3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Ai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libertatea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de a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alege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în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ceea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ce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privește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programul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lucru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și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angajații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9235" y="4261072"/>
            <a:ext cx="3602236" cy="431999"/>
          </a:xfrm>
          <a:prstGeom prst="roundRect">
            <a:avLst/>
          </a:prstGeom>
          <a:solidFill>
            <a:schemeClr val="accent3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Mai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puțină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rutină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5538" y="4797152"/>
            <a:ext cx="3852445" cy="395998"/>
          </a:xfrm>
          <a:prstGeom prst="roundRect">
            <a:avLst/>
          </a:prstGeom>
          <a:noFill/>
          <a:ln w="63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PUTERE FINANCIARĂ</a:t>
            </a:r>
            <a:endParaRPr lang="en-US" sz="24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9235" y="5252716"/>
            <a:ext cx="3602236" cy="431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Acces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la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surse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/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valori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mai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mari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finan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ţ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are 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9235" y="5702459"/>
            <a:ext cx="3602236" cy="431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it-IT" sz="1200" dirty="0" smtClean="0">
                <a:solidFill>
                  <a:schemeClr val="bg1"/>
                </a:solidFill>
                <a:latin typeface="Avenir Book"/>
                <a:cs typeface="Avenir Book"/>
              </a:rPr>
              <a:t>Ai mai multe recompense financiare prin venit, profit, deduceri/ avantaje fiscale </a:t>
            </a:r>
            <a:endParaRPr lang="it-IT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9235" y="6152202"/>
            <a:ext cx="3602236" cy="431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Siguran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ţ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a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locului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munc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graphicFrame>
        <p:nvGraphicFramePr>
          <p:cNvPr id="22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1858538"/>
              </p:ext>
            </p:extLst>
          </p:nvPr>
        </p:nvGraphicFramePr>
        <p:xfrm>
          <a:off x="4648200" y="1600200"/>
          <a:ext cx="4038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283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Graphic spid="2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perceput</a:t>
            </a:r>
            <a:r>
              <a:rPr lang="en-US" dirty="0"/>
              <a:t> </a:t>
            </a:r>
            <a:r>
              <a:rPr lang="en-US" dirty="0" err="1"/>
              <a:t>antreprenoriatul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din </a:t>
            </a:r>
            <a:r>
              <a:rPr lang="en-US" dirty="0" err="1"/>
              <a:t>perspectiva</a:t>
            </a:r>
            <a:r>
              <a:rPr lang="en-US" dirty="0"/>
              <a:t> </a:t>
            </a:r>
            <a:r>
              <a:rPr lang="en-US" dirty="0" err="1"/>
              <a:t>dezavantajelor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5538" y="1561655"/>
            <a:ext cx="3852445" cy="395998"/>
          </a:xfrm>
          <a:prstGeom prst="roundRect">
            <a:avLst/>
          </a:prstGeom>
          <a:noFill/>
          <a:ln w="63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SACRIFICIU PERSONAL</a:t>
            </a:r>
            <a:endParaRPr lang="en-US" sz="24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9235" y="2012356"/>
            <a:ext cx="3602236" cy="431999"/>
          </a:xfrm>
          <a:prstGeom prst="roundRect">
            <a:avLst/>
          </a:prstGeom>
          <a:solidFill>
            <a:schemeClr val="accent4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Muncești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mai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multe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ore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decât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un program de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lucru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obișnuit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al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unui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angajat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9235" y="2462099"/>
            <a:ext cx="3602236" cy="431999"/>
          </a:xfrm>
          <a:prstGeom prst="roundRect">
            <a:avLst/>
          </a:prstGeom>
          <a:solidFill>
            <a:schemeClr val="accent4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Responsabilitate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mai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mare,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trebuie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să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iei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singur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decizii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9235" y="2911842"/>
            <a:ext cx="3602236" cy="431999"/>
          </a:xfrm>
          <a:prstGeom prst="roundRect">
            <a:avLst/>
          </a:prstGeom>
          <a:solidFill>
            <a:schemeClr val="accent4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Sacrificii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mai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mari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9235" y="3361585"/>
            <a:ext cx="3602236" cy="431999"/>
          </a:xfrm>
          <a:prstGeom prst="roundRect">
            <a:avLst/>
          </a:prstGeom>
          <a:solidFill>
            <a:schemeClr val="accent4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Atenție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sporită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la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legislație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și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hârtogăraia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aferentă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9235" y="3811328"/>
            <a:ext cx="3602236" cy="431999"/>
          </a:xfrm>
          <a:prstGeom prst="roundRect">
            <a:avLst/>
          </a:prstGeom>
          <a:solidFill>
            <a:schemeClr val="accent4"/>
          </a:solidFill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Stres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mult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mai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mare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5538" y="4316612"/>
            <a:ext cx="3852445" cy="395998"/>
          </a:xfrm>
          <a:prstGeom prst="roundRect">
            <a:avLst/>
          </a:prstGeom>
          <a:noFill/>
          <a:ln w="63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RISCURI</a:t>
            </a:r>
            <a:endParaRPr lang="en-US" sz="24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9235" y="4772176"/>
            <a:ext cx="3602236" cy="431999"/>
          </a:xfrm>
          <a:prstGeom prst="roundRect">
            <a:avLst/>
          </a:prstGeom>
          <a:solidFill>
            <a:srgbClr val="73BA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Risc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faliment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/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risc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financiar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9235" y="5221919"/>
            <a:ext cx="3602236" cy="431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Veniturile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nu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întotdeauna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garantate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și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regulate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9235" y="6237312"/>
            <a:ext cx="3602236" cy="43199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14400" rIns="36000" bIns="14400"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Negocierea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/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contactul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cu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instituțiile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statului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9946512"/>
              </p:ext>
            </p:extLst>
          </p:nvPr>
        </p:nvGraphicFramePr>
        <p:xfrm>
          <a:off x="4648200" y="1600200"/>
          <a:ext cx="4038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395538" y="5728139"/>
            <a:ext cx="3852445" cy="395998"/>
          </a:xfrm>
          <a:prstGeom prst="roundRect">
            <a:avLst/>
          </a:prstGeom>
          <a:noFill/>
          <a:ln w="63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AUTORITĂȚI</a:t>
            </a:r>
            <a:endParaRPr lang="en-US" sz="24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610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Graphic spid="16" grpId="0">
        <p:bldAsOne/>
      </p:bldGraphic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64.4% au </a:t>
            </a:r>
            <a:r>
              <a:rPr lang="en-US" dirty="0" err="1" smtClean="0"/>
              <a:t>aversiune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ro-RO" dirty="0" smtClean="0"/>
              <a:t>ț</a:t>
            </a:r>
            <a:r>
              <a:rPr lang="en-US" dirty="0" smtClean="0"/>
              <a:t>ă de </a:t>
            </a:r>
            <a:r>
              <a:rPr lang="en-US" dirty="0" err="1" smtClean="0"/>
              <a:t>risc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vine </a:t>
            </a:r>
            <a:r>
              <a:rPr lang="en-US" dirty="0" err="1" smtClean="0"/>
              <a:t>vorba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investi</a:t>
            </a:r>
            <a:r>
              <a:rPr lang="ro-RO" dirty="0" smtClean="0"/>
              <a:t>ț</a:t>
            </a:r>
            <a:r>
              <a:rPr lang="en-US" dirty="0" smtClean="0"/>
              <a:t>ii:</a:t>
            </a:r>
          </a:p>
          <a:p>
            <a:pPr lvl="1"/>
            <a:r>
              <a:rPr lang="ro-RO" dirty="0" err="1" smtClean="0"/>
              <a:t>i</a:t>
            </a:r>
            <a:r>
              <a:rPr lang="en-US" dirty="0" err="1" smtClean="0"/>
              <a:t>nvesti</a:t>
            </a:r>
            <a:r>
              <a:rPr lang="ro-RO" dirty="0" smtClean="0"/>
              <a:t>ț</a:t>
            </a:r>
            <a:r>
              <a:rPr lang="en-US" dirty="0" err="1" smtClean="0"/>
              <a:t>iile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sigure</a:t>
            </a:r>
            <a:r>
              <a:rPr lang="en-US" dirty="0" smtClean="0"/>
              <a:t>, </a:t>
            </a:r>
            <a:r>
              <a:rPr lang="en-US" dirty="0" err="1" smtClean="0"/>
              <a:t>materiale</a:t>
            </a:r>
            <a:r>
              <a:rPr lang="en-US" dirty="0" smtClean="0"/>
              <a:t> </a:t>
            </a:r>
            <a:r>
              <a:rPr lang="ro-RO" dirty="0" err="1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supuse</a:t>
            </a:r>
            <a:r>
              <a:rPr lang="en-US" dirty="0" smtClean="0"/>
              <a:t> </a:t>
            </a:r>
            <a:r>
              <a:rPr lang="en-US" dirty="0" err="1" smtClean="0"/>
              <a:t>controlului</a:t>
            </a:r>
            <a:r>
              <a:rPr lang="en-US" dirty="0" smtClean="0"/>
              <a:t> </a:t>
            </a:r>
            <a:r>
              <a:rPr lang="en-US" dirty="0" err="1" smtClean="0"/>
              <a:t>propriu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antreprenoriatul</a:t>
            </a:r>
            <a:r>
              <a:rPr lang="en-US" dirty="0" smtClean="0"/>
              <a:t> </a:t>
            </a:r>
            <a:r>
              <a:rPr lang="en-US" dirty="0" err="1" smtClean="0"/>
              <a:t>presupune</a:t>
            </a:r>
            <a:r>
              <a:rPr lang="en-US" dirty="0" smtClean="0"/>
              <a:t> un </a:t>
            </a:r>
            <a:r>
              <a:rPr lang="en-US" dirty="0" err="1" smtClean="0"/>
              <a:t>risc</a:t>
            </a:r>
            <a:r>
              <a:rPr lang="en-US" dirty="0" smtClean="0"/>
              <a:t> de </a:t>
            </a:r>
            <a:r>
              <a:rPr lang="en-US" dirty="0" err="1" smtClean="0"/>
              <a:t>etapă</a:t>
            </a:r>
            <a:r>
              <a:rPr lang="en-US" dirty="0" smtClean="0"/>
              <a:t>, </a:t>
            </a:r>
            <a:r>
              <a:rPr lang="en-US" dirty="0" err="1" smtClean="0"/>
              <a:t>asociat</a:t>
            </a:r>
            <a:r>
              <a:rPr lang="en-US" dirty="0" smtClean="0"/>
              <a:t> </a:t>
            </a:r>
            <a:r>
              <a:rPr lang="en-US" dirty="0" err="1" smtClean="0"/>
              <a:t>schimbării</a:t>
            </a:r>
            <a:r>
              <a:rPr lang="en-US" dirty="0" smtClean="0"/>
              <a:t> op</a:t>
            </a:r>
            <a:r>
              <a:rPr lang="ro-RO" dirty="0" smtClean="0"/>
              <a:t>ț</a:t>
            </a:r>
            <a:r>
              <a:rPr lang="en-US" dirty="0" err="1" smtClean="0"/>
              <a:t>iunii</a:t>
            </a:r>
            <a:r>
              <a:rPr lang="en-US" dirty="0" smtClean="0"/>
              <a:t> de via</a:t>
            </a:r>
            <a:r>
              <a:rPr lang="ro-RO" dirty="0" smtClean="0"/>
              <a:t>ţă;</a:t>
            </a:r>
            <a:endParaRPr lang="en-US" dirty="0"/>
          </a:p>
          <a:p>
            <a:r>
              <a:rPr lang="en-US" dirty="0" err="1"/>
              <a:t>Avantaje</a:t>
            </a:r>
            <a:r>
              <a:rPr lang="en-US" dirty="0"/>
              <a:t> </a:t>
            </a:r>
            <a:r>
              <a:rPr lang="en-US" dirty="0" err="1"/>
              <a:t>antreprenoriatului</a:t>
            </a:r>
            <a:r>
              <a:rPr lang="en-US" dirty="0"/>
              <a:t> pot fi </a:t>
            </a:r>
            <a:r>
              <a:rPr lang="en-US" dirty="0" err="1"/>
              <a:t>transpuse</a:t>
            </a:r>
            <a:r>
              <a:rPr lang="en-US" dirty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b="1" dirty="0" err="1" smtClean="0"/>
              <a:t>stim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/>
              <a:t>de sine  </a:t>
            </a:r>
            <a:r>
              <a:rPr lang="ro-RO" dirty="0" err="1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b="1" dirty="0" err="1" smtClean="0"/>
              <a:t>putere</a:t>
            </a:r>
            <a:r>
              <a:rPr lang="en-US" b="1" dirty="0" smtClean="0"/>
              <a:t> </a:t>
            </a:r>
            <a:r>
              <a:rPr lang="en-US" b="1" dirty="0" err="1" smtClean="0"/>
              <a:t>financiar</a:t>
            </a:r>
            <a:r>
              <a:rPr lang="ro-RO" b="1" dirty="0" smtClean="0"/>
              <a:t>ă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err="1"/>
              <a:t>stima</a:t>
            </a:r>
            <a:r>
              <a:rPr lang="en-US" dirty="0"/>
              <a:t> de sine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imboldul</a:t>
            </a:r>
            <a:r>
              <a:rPr lang="en-US" dirty="0"/>
              <a:t>/</a:t>
            </a:r>
            <a:r>
              <a:rPr lang="en-US" dirty="0" err="1"/>
              <a:t>factorul</a:t>
            </a:r>
            <a:r>
              <a:rPr lang="en-US" dirty="0"/>
              <a:t> </a:t>
            </a:r>
            <a:r>
              <a:rPr lang="en-US" dirty="0" err="1" smtClean="0"/>
              <a:t>declan</a:t>
            </a:r>
            <a:r>
              <a:rPr lang="ro-RO" dirty="0" smtClean="0"/>
              <a:t>ș</a:t>
            </a:r>
            <a:r>
              <a:rPr lang="en-US" dirty="0" err="1" smtClean="0"/>
              <a:t>ator</a:t>
            </a:r>
            <a:r>
              <a:rPr lang="en-US" dirty="0" smtClean="0"/>
              <a:t> </a:t>
            </a:r>
            <a:r>
              <a:rPr lang="en-US" dirty="0"/>
              <a:t>al </a:t>
            </a:r>
            <a:r>
              <a:rPr lang="en-US" dirty="0" err="1" smtClean="0"/>
              <a:t>intr</a:t>
            </a:r>
            <a:r>
              <a:rPr lang="ro-RO" dirty="0" smtClean="0"/>
              <a:t>ă</a:t>
            </a:r>
            <a:r>
              <a:rPr lang="en-US" dirty="0" err="1" smtClean="0"/>
              <a:t>rii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afacerilor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din exterior,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 smtClean="0"/>
              <a:t>financiar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definitorie</a:t>
            </a:r>
            <a:r>
              <a:rPr lang="en-US" dirty="0"/>
              <a:t>;</a:t>
            </a:r>
          </a:p>
          <a:p>
            <a:r>
              <a:rPr lang="en-US" dirty="0" err="1"/>
              <a:t>Dezavantaje</a:t>
            </a:r>
            <a:r>
              <a:rPr lang="en-US" dirty="0"/>
              <a:t> </a:t>
            </a:r>
            <a:r>
              <a:rPr lang="en-US" dirty="0" err="1"/>
              <a:t>antreprenoriatului</a:t>
            </a:r>
            <a:r>
              <a:rPr lang="en-US" dirty="0"/>
              <a:t> pot fi </a:t>
            </a:r>
            <a:r>
              <a:rPr lang="en-US" dirty="0" err="1"/>
              <a:t>rezumate</a:t>
            </a:r>
            <a:r>
              <a:rPr lang="en-US" dirty="0"/>
              <a:t> la </a:t>
            </a:r>
            <a:r>
              <a:rPr lang="en-US" b="1" dirty="0" err="1"/>
              <a:t>sacrificiul</a:t>
            </a:r>
            <a:r>
              <a:rPr lang="en-US" b="1" dirty="0"/>
              <a:t> personal </a:t>
            </a:r>
            <a:r>
              <a:rPr lang="en-US" dirty="0"/>
              <a:t>(intern), </a:t>
            </a:r>
            <a:r>
              <a:rPr lang="en-US" b="1" dirty="0" err="1"/>
              <a:t>riscuri</a:t>
            </a:r>
            <a:r>
              <a:rPr lang="en-US" dirty="0"/>
              <a:t> </a:t>
            </a:r>
            <a:r>
              <a:rPr lang="ro-RO" dirty="0" err="1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b="1" dirty="0" err="1" smtClean="0"/>
              <a:t>autorit</a:t>
            </a:r>
            <a:r>
              <a:rPr lang="ro-RO" b="1" dirty="0" smtClean="0"/>
              <a:t>ăț</a:t>
            </a:r>
            <a:r>
              <a:rPr lang="en-US" b="1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externe</a:t>
            </a:r>
            <a:r>
              <a:rPr lang="en-US" dirty="0"/>
              <a:t>); </a:t>
            </a:r>
          </a:p>
          <a:p>
            <a:pPr lvl="1"/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definitoriu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ro-RO" dirty="0" err="1" smtClean="0"/>
              <a:t>î</a:t>
            </a:r>
            <a:r>
              <a:rPr lang="en-US" dirty="0" err="1" smtClean="0"/>
              <a:t>nceput</a:t>
            </a:r>
            <a:r>
              <a:rPr lang="en-US" dirty="0" smtClean="0"/>
              <a:t> </a:t>
            </a:r>
            <a:r>
              <a:rPr lang="en-US" dirty="0"/>
              <a:t>de drum,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 smtClean="0"/>
              <a:t>dou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 smtClean="0"/>
              <a:t>în momentul în care  ești parte a</a:t>
            </a:r>
            <a:r>
              <a:rPr lang="en-US" dirty="0" smtClean="0"/>
              <a:t> </a:t>
            </a:r>
            <a:r>
              <a:rPr lang="en-US" dirty="0" err="1"/>
              <a:t>mecanismului</a:t>
            </a:r>
            <a:r>
              <a:rPr lang="en-US" dirty="0"/>
              <a:t> socio-economic.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Concluzii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contextul</a:t>
            </a:r>
            <a:r>
              <a:rPr lang="en-US" dirty="0" smtClean="0"/>
              <a:t> actual -</a:t>
            </a:r>
            <a:endParaRPr lang="en-US" dirty="0"/>
          </a:p>
        </p:txBody>
      </p:sp>
      <p:sp>
        <p:nvSpPr>
          <p:cNvPr id="16" name="Chevron 15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rgbClr val="73BA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389270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0984" y="266892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200" b="1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Planul</a:t>
            </a:r>
            <a:r>
              <a:rPr lang="en-US" sz="32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Start</a:t>
            </a:r>
            <a:endParaRPr lang="en-US" sz="3200" b="1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432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646874"/>
              </p:ext>
            </p:extLst>
          </p:nvPr>
        </p:nvGraphicFramePr>
        <p:xfrm>
          <a:off x="457200" y="2174875"/>
          <a:ext cx="404018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Planul</a:t>
            </a:r>
            <a:r>
              <a:rPr lang="en-US" dirty="0"/>
              <a:t> de start</a:t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entitate</a:t>
            </a:r>
            <a:r>
              <a:rPr lang="en-US" dirty="0" smtClean="0"/>
              <a:t> </a:t>
            </a:r>
            <a:r>
              <a:rPr lang="en-US" dirty="0" err="1"/>
              <a:t>juridică</a:t>
            </a:r>
            <a:r>
              <a:rPr lang="en-US" dirty="0"/>
              <a:t>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de </a:t>
            </a:r>
            <a:r>
              <a:rPr lang="en-US" dirty="0" err="1"/>
              <a:t>entitate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smtClean="0"/>
              <a:t>g</a:t>
            </a:r>
            <a:r>
              <a:rPr lang="ro-RO" dirty="0" smtClean="0"/>
              <a:t>â</a:t>
            </a:r>
            <a:r>
              <a:rPr lang="en-US" dirty="0" err="1" smtClean="0"/>
              <a:t>ndi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/>
              <a:t>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en-US" dirty="0"/>
              <a:t>de </a:t>
            </a:r>
            <a:r>
              <a:rPr lang="en-US" dirty="0" err="1"/>
              <a:t>birocratic</a:t>
            </a:r>
            <a:r>
              <a:rPr lang="en-US" dirty="0"/>
              <a:t> vi se pare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ro-RO" dirty="0" err="1" smtClean="0"/>
              <a:t>î</a:t>
            </a:r>
            <a:r>
              <a:rPr lang="en-US" dirty="0" err="1" smtClean="0"/>
              <a:t>nregistrare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…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1" name="Chevron 30"/>
          <p:cNvSpPr/>
          <p:nvPr/>
        </p:nvSpPr>
        <p:spPr>
          <a:xfrm>
            <a:off x="4180848" y="4005064"/>
            <a:ext cx="369071" cy="851406"/>
          </a:xfrm>
          <a:prstGeom prst="chevron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23528" y="2687638"/>
            <a:ext cx="936104" cy="503999"/>
          </a:xfrm>
          <a:prstGeom prst="wedgeRectCallout">
            <a:avLst>
              <a:gd name="adj1" fmla="val 20620"/>
              <a:gd name="adj2" fmla="val 7028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ro-RO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Î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ntreprindere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familială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323528" y="5485624"/>
            <a:ext cx="936104" cy="503999"/>
          </a:xfrm>
          <a:prstGeom prst="wedgeRectCallout">
            <a:avLst>
              <a:gd name="adj1" fmla="val 23132"/>
              <a:gd name="adj2" fmla="val -7203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Societate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 cu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răspundere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limitată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1294909" y="2072606"/>
            <a:ext cx="936104" cy="503999"/>
          </a:xfrm>
          <a:prstGeom prst="wedgeRectCallout">
            <a:avLst>
              <a:gd name="adj1" fmla="val 20620"/>
              <a:gd name="adj2" fmla="val 7028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Societate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 de ac</a:t>
            </a:r>
            <a:r>
              <a:rPr lang="ro-RO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ț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iuni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3347864" y="2324605"/>
            <a:ext cx="936104" cy="503999"/>
          </a:xfrm>
          <a:prstGeom prst="wedgeRectCallout">
            <a:avLst>
              <a:gd name="adj1" fmla="val -22089"/>
              <a:gd name="adj2" fmla="val 67948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Persoană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fizică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autorizată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51900" y="4089684"/>
            <a:ext cx="362643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63445" y="4107685"/>
            <a:ext cx="1368000" cy="252031"/>
          </a:xfrm>
          <a:prstGeom prst="rect">
            <a:avLst/>
          </a:prstGeom>
          <a:solidFill>
            <a:srgbClr val="8CCB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"/>
                <a:cs typeface="Gill Sans"/>
              </a:rPr>
              <a:t>37.9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7271573" y="3621019"/>
            <a:ext cx="792088" cy="360047"/>
          </a:xfrm>
          <a:prstGeom prst="wedgeRectCallout">
            <a:avLst>
              <a:gd name="adj1" fmla="val -20233"/>
              <a:gd name="adj2" fmla="val 66076"/>
            </a:avLst>
          </a:prstGeom>
          <a:solidFill>
            <a:srgbClr val="F852A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62.1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8024" y="3638015"/>
            <a:ext cx="2088232" cy="41549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Avenir Book"/>
                <a:cs typeface="Avenir Book"/>
              </a:rPr>
              <a:t>PERSOAN</a:t>
            </a:r>
            <a:r>
              <a:rPr lang="ro-RO" sz="1200" dirty="0" smtClean="0">
                <a:solidFill>
                  <a:srgbClr val="7F7F7F"/>
                </a:solidFill>
                <a:latin typeface="Avenir Book"/>
                <a:cs typeface="Avenir Book"/>
              </a:rPr>
              <a:t>Ă</a:t>
            </a:r>
            <a:r>
              <a:rPr lang="en-US" sz="1200" dirty="0" smtClean="0">
                <a:solidFill>
                  <a:srgbClr val="7F7F7F"/>
                </a:solidFill>
                <a:latin typeface="Avenir Book"/>
                <a:cs typeface="Avenir Book"/>
              </a:rPr>
              <a:t> FIZICĂ AUTORIZATĂ</a:t>
            </a:r>
            <a:endParaRPr lang="en-US" sz="1200" dirty="0">
              <a:solidFill>
                <a:srgbClr val="7F7F7F"/>
              </a:solidFill>
              <a:latin typeface="Avenir Book"/>
              <a:cs typeface="Avenir Book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45025" y="2291599"/>
            <a:ext cx="3854897" cy="4089728"/>
          </a:xfrm>
          <a:prstGeom prst="roundRect">
            <a:avLst>
              <a:gd name="adj" fmla="val 3550"/>
            </a:avLst>
          </a:prstGeom>
          <a:noFill/>
          <a:ln w="635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72474" y="2139199"/>
            <a:ext cx="3599999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1100" dirty="0" smtClean="0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nebirocratic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8723" y="5337825"/>
            <a:ext cx="3626435" cy="288032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40268" y="5355826"/>
            <a:ext cx="1476000" cy="25203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"/>
                <a:cs typeface="Gill Sans"/>
              </a:rPr>
              <a:t>40.7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7285127" y="4869160"/>
            <a:ext cx="792088" cy="360047"/>
          </a:xfrm>
          <a:prstGeom prst="wedgeRectCallout">
            <a:avLst>
              <a:gd name="adj1" fmla="val -20233"/>
              <a:gd name="adj2" fmla="val 66076"/>
            </a:avLst>
          </a:prstGeom>
          <a:solidFill>
            <a:srgbClr val="F852A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59.3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4847" y="4886156"/>
            <a:ext cx="2088232" cy="23083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Avenir Book"/>
                <a:cs typeface="Avenir Book"/>
              </a:rPr>
              <a:t>FIRMĂ (SA, SRL, IF)</a:t>
            </a:r>
            <a:endParaRPr lang="en-US" sz="1200" dirty="0">
              <a:solidFill>
                <a:srgbClr val="7F7F7F"/>
              </a:solidFill>
              <a:latin typeface="Avenir Book"/>
              <a:cs typeface="Avenir Book"/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73BAEC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  <p:sp>
        <p:nvSpPr>
          <p:cNvPr id="49" name="Text Placeholder 22"/>
          <p:cNvSpPr txBox="1">
            <a:spLocks/>
          </p:cNvSpPr>
          <p:nvPr/>
        </p:nvSpPr>
        <p:spPr>
          <a:xfrm>
            <a:off x="468314" y="6165304"/>
            <a:ext cx="4040186" cy="216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n: 398 (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potențiali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 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antreprenori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)</a:t>
            </a:r>
            <a:endParaRPr lang="en-US" sz="1000" i="1" dirty="0">
              <a:solidFill>
                <a:srgbClr val="BB99D8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49964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3" grpId="0" build="p"/>
      <p:bldP spid="4" grpId="0" build="p"/>
      <p:bldP spid="31" grpId="0" animBg="1"/>
      <p:bldP spid="7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34" grpId="0"/>
      <p:bldP spid="35" grpId="0" animBg="1"/>
      <p:bldP spid="36" grpId="0" animBg="1"/>
      <p:bldP spid="38" grpId="0" animBg="1"/>
      <p:bldP spid="39" grpId="0" animBg="1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Planul</a:t>
            </a:r>
            <a:r>
              <a:rPr lang="en-US" dirty="0" smtClean="0"/>
              <a:t> de start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estimare</a:t>
            </a:r>
            <a:r>
              <a:rPr lang="en-US" dirty="0" smtClean="0"/>
              <a:t> de </a:t>
            </a:r>
            <a:r>
              <a:rPr lang="en-US" dirty="0" err="1" smtClean="0"/>
              <a:t>buget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 smtClean="0"/>
              <a:t>sumă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 smtClean="0"/>
              <a:t>credeți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începerea</a:t>
            </a:r>
            <a:r>
              <a:rPr lang="en-US" dirty="0" smtClean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afaceri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Buget</a:t>
            </a:r>
            <a:r>
              <a:rPr lang="en-US" dirty="0" smtClean="0"/>
              <a:t> </a:t>
            </a:r>
            <a:r>
              <a:rPr lang="en-US" dirty="0" err="1" smtClean="0"/>
              <a:t>estimat</a:t>
            </a:r>
            <a:r>
              <a:rPr lang="en-US" dirty="0" smtClean="0"/>
              <a:t> / </a:t>
            </a:r>
            <a:r>
              <a:rPr lang="en-US" dirty="0" err="1" smtClean="0"/>
              <a:t>stagii</a:t>
            </a:r>
            <a:r>
              <a:rPr lang="en-US" dirty="0" smtClean="0"/>
              <a:t> de </a:t>
            </a:r>
            <a:r>
              <a:rPr lang="en-US" dirty="0" err="1" smtClean="0"/>
              <a:t>implicare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antreprenoriat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6395463"/>
              </p:ext>
            </p:extLst>
          </p:nvPr>
        </p:nvGraphicFramePr>
        <p:xfrm>
          <a:off x="457200" y="2174875"/>
          <a:ext cx="404018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2699792" y="2276872"/>
            <a:ext cx="900103" cy="359997"/>
          </a:xfrm>
          <a:prstGeom prst="wedgeRectCallout">
            <a:avLst>
              <a:gd name="adj1" fmla="val -20663"/>
              <a:gd name="adj2" fmla="val 6944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3,000-5,000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RON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635895" y="2780986"/>
            <a:ext cx="900101" cy="359997"/>
          </a:xfrm>
          <a:prstGeom prst="wedgeRectCallout">
            <a:avLst>
              <a:gd name="adj1" fmla="val -21543"/>
              <a:gd name="adj2" fmla="val 67948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5,000-15,000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RON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827584" y="2456870"/>
            <a:ext cx="900103" cy="359997"/>
          </a:xfrm>
          <a:prstGeom prst="wedgeRectCallout">
            <a:avLst>
              <a:gd name="adj1" fmla="val 21128"/>
              <a:gd name="adj2" fmla="val 6944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peste-50,000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RON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13531" y="5746139"/>
            <a:ext cx="900101" cy="359997"/>
          </a:xfrm>
          <a:prstGeom prst="wedgeRectCallout">
            <a:avLst>
              <a:gd name="adj1" fmla="val 20445"/>
              <a:gd name="adj2" fmla="val -8027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15,000-50,000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RON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7203491"/>
              </p:ext>
            </p:extLst>
          </p:nvPr>
        </p:nvGraphicFramePr>
        <p:xfrm>
          <a:off x="4645025" y="2174875"/>
          <a:ext cx="4041775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663808" y="2996952"/>
            <a:ext cx="4022991" cy="3240359"/>
          </a:xfrm>
          <a:prstGeom prst="roundRect">
            <a:avLst>
              <a:gd name="adj" fmla="val 3550"/>
            </a:avLst>
          </a:prstGeom>
          <a:noFill/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73BAEC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1387288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Graphic spid="7" grpId="0">
        <p:bldAsOne/>
      </p:bldGraphic>
      <p:bldP spid="8" grpId="0" animBg="1"/>
      <p:bldP spid="9" grpId="0" animBg="1"/>
      <p:bldP spid="10" grpId="0" animBg="1"/>
      <p:bldP spid="11" grpId="0" animBg="1"/>
      <p:bldGraphic spid="12" grpId="0">
        <p:bldAsOne/>
      </p:bldGraphic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Surse</a:t>
            </a:r>
            <a:r>
              <a:rPr lang="en-US" dirty="0" smtClean="0"/>
              <a:t> de </a:t>
            </a:r>
            <a:r>
              <a:rPr lang="en-US" dirty="0" err="1" smtClean="0"/>
              <a:t>finanțare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ați</a:t>
            </a:r>
            <a:r>
              <a:rPr lang="en-US" dirty="0" smtClean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 smtClean="0"/>
              <a:t>investiție</a:t>
            </a:r>
            <a:r>
              <a:rPr lang="en-US" dirty="0" smtClean="0"/>
              <a:t> (</a:t>
            </a:r>
            <a:r>
              <a:rPr lang="en-US" dirty="0" err="1" smtClean="0"/>
              <a:t>începerea</a:t>
            </a:r>
            <a:r>
              <a:rPr lang="en-US" dirty="0"/>
              <a:t>/</a:t>
            </a:r>
            <a:r>
              <a:rPr lang="en-US" dirty="0" smtClean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afaceri</a:t>
            </a:r>
            <a:r>
              <a:rPr lang="en-US" dirty="0"/>
              <a:t>)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 smtClean="0"/>
              <a:t>sursă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finanțare</a:t>
            </a:r>
            <a:r>
              <a:rPr lang="en-US" dirty="0" smtClean="0"/>
              <a:t> </a:t>
            </a:r>
            <a:r>
              <a:rPr lang="en-US" dirty="0"/>
              <a:t>v-</a:t>
            </a:r>
            <a:r>
              <a:rPr lang="en-US" dirty="0" err="1" smtClean="0"/>
              <a:t>ați</a:t>
            </a:r>
            <a:r>
              <a:rPr lang="en-US" dirty="0" smtClean="0"/>
              <a:t> </a:t>
            </a:r>
            <a:r>
              <a:rPr lang="en-US" dirty="0" err="1" smtClean="0"/>
              <a:t>îndrepta</a:t>
            </a:r>
            <a:r>
              <a:rPr lang="en-US" dirty="0"/>
              <a:t>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Surse</a:t>
            </a:r>
            <a:r>
              <a:rPr lang="en-US" dirty="0" smtClean="0"/>
              <a:t> de </a:t>
            </a:r>
            <a:r>
              <a:rPr lang="en-US" dirty="0" err="1" smtClean="0"/>
              <a:t>finanțare</a:t>
            </a:r>
            <a:r>
              <a:rPr lang="en-US" dirty="0" smtClean="0"/>
              <a:t> / </a:t>
            </a:r>
            <a:r>
              <a:rPr lang="en-US" dirty="0" err="1" smtClean="0"/>
              <a:t>categorii</a:t>
            </a:r>
            <a:r>
              <a:rPr lang="en-US" dirty="0" smtClean="0"/>
              <a:t> de </a:t>
            </a:r>
            <a:r>
              <a:rPr lang="en-US" dirty="0" err="1" smtClean="0"/>
              <a:t>afaceri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07580163"/>
              </p:ext>
            </p:extLst>
          </p:nvPr>
        </p:nvGraphicFramePr>
        <p:xfrm>
          <a:off x="4645025" y="2174875"/>
          <a:ext cx="4041775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0343712"/>
              </p:ext>
            </p:extLst>
          </p:nvPr>
        </p:nvGraphicFramePr>
        <p:xfrm>
          <a:off x="457200" y="2174875"/>
          <a:ext cx="404018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hevron 20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73BAEC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  <p:sp>
        <p:nvSpPr>
          <p:cNvPr id="26" name="Text Placeholder 22"/>
          <p:cNvSpPr txBox="1">
            <a:spLocks/>
          </p:cNvSpPr>
          <p:nvPr/>
        </p:nvSpPr>
        <p:spPr>
          <a:xfrm>
            <a:off x="468314" y="6165304"/>
            <a:ext cx="4040186" cy="216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n: 398 (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potențiali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 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antreprenori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)</a:t>
            </a:r>
            <a:endParaRPr lang="en-US" sz="1000" i="1" dirty="0">
              <a:solidFill>
                <a:srgbClr val="BB99D8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55311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Graphic spid="8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Abilități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resurse</a:t>
            </a:r>
            <a:r>
              <a:rPr lang="en-US" dirty="0" smtClean="0"/>
              <a:t> strict </a:t>
            </a:r>
            <a:r>
              <a:rPr lang="en-US" dirty="0" err="1" smtClean="0"/>
              <a:t>necesare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demarării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afaceri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68375" y="2780928"/>
            <a:ext cx="719881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Gill Sans"/>
                <a:cs typeface="Gill Sans"/>
              </a:rPr>
              <a:t>Să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 err="1" smtClean="0">
                <a:latin typeface="Gill Sans"/>
                <a:cs typeface="Gill Sans"/>
              </a:rPr>
              <a:t>aibă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>
                <a:latin typeface="Gill Sans"/>
                <a:cs typeface="Gill Sans"/>
              </a:rPr>
              <a:t>capital </a:t>
            </a:r>
            <a:r>
              <a:rPr lang="en-US" sz="2400" dirty="0" err="1">
                <a:latin typeface="Gill Sans"/>
                <a:cs typeface="Gill Sans"/>
              </a:rPr>
              <a:t>financiar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8375" y="3861048"/>
            <a:ext cx="719881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Gill Sans"/>
                <a:cs typeface="Gill Sans"/>
              </a:rPr>
              <a:t>Să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 err="1" smtClean="0">
                <a:latin typeface="Gill Sans"/>
                <a:cs typeface="Gill Sans"/>
              </a:rPr>
              <a:t>poată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estima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nevoia</a:t>
            </a:r>
            <a:r>
              <a:rPr lang="en-US" sz="2400" dirty="0">
                <a:latin typeface="Gill Sans"/>
                <a:cs typeface="Gill Sans"/>
              </a:rPr>
              <a:t> de </a:t>
            </a:r>
            <a:r>
              <a:rPr lang="en-US" sz="2400" dirty="0" err="1">
                <a:latin typeface="Gill Sans"/>
                <a:cs typeface="Gill Sans"/>
              </a:rPr>
              <a:t>bani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err="1" smtClean="0">
                <a:latin typeface="Gill Sans"/>
                <a:cs typeface="Gill Sans"/>
              </a:rPr>
              <a:t>și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>
                <a:latin typeface="Gill Sans"/>
                <a:cs typeface="Gill Sans"/>
              </a:rPr>
              <a:t>capital de </a:t>
            </a:r>
            <a:r>
              <a:rPr lang="en-US" sz="2400" dirty="0" err="1">
                <a:latin typeface="Gill Sans"/>
                <a:cs typeface="Gill Sans"/>
              </a:rPr>
              <a:t>lucru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necesare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pentru</a:t>
            </a:r>
            <a:r>
              <a:rPr lang="en-US" sz="2400" dirty="0">
                <a:latin typeface="Gill Sans"/>
                <a:cs typeface="Gill Sans"/>
              </a:rPr>
              <a:t> a </a:t>
            </a:r>
            <a:r>
              <a:rPr lang="en-US" sz="2400" dirty="0" err="1" smtClean="0">
                <a:latin typeface="Gill Sans"/>
                <a:cs typeface="Gill Sans"/>
              </a:rPr>
              <a:t>începe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>
                <a:latin typeface="Gill Sans"/>
                <a:cs typeface="Gill Sans"/>
              </a:rPr>
              <a:t>o </a:t>
            </a:r>
            <a:r>
              <a:rPr lang="en-US" sz="2400" dirty="0" err="1">
                <a:latin typeface="Gill Sans"/>
                <a:cs typeface="Gill Sans"/>
              </a:rPr>
              <a:t>afacere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0459" y="5013176"/>
            <a:ext cx="719881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Gill Sans"/>
                <a:cs typeface="Gill Sans"/>
              </a:rPr>
              <a:t>Să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 err="1" smtClean="0">
                <a:latin typeface="Gill Sans"/>
                <a:cs typeface="Gill Sans"/>
              </a:rPr>
              <a:t>știe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 err="1" smtClean="0">
                <a:latin typeface="Gill Sans"/>
                <a:cs typeface="Gill Sans"/>
              </a:rPr>
              <a:t>să</a:t>
            </a:r>
            <a:r>
              <a:rPr lang="en-US" sz="2400" dirty="0" smtClean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identifice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nevoia</a:t>
            </a:r>
            <a:r>
              <a:rPr lang="en-US" sz="2400" dirty="0">
                <a:latin typeface="Gill Sans"/>
                <a:cs typeface="Gill Sans"/>
              </a:rPr>
              <a:t> de un </a:t>
            </a:r>
            <a:r>
              <a:rPr lang="en-US" sz="2400" dirty="0" err="1">
                <a:latin typeface="Gill Sans"/>
                <a:cs typeface="Gill Sans"/>
              </a:rPr>
              <a:t>nou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produs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sau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err="1">
                <a:latin typeface="Gill Sans"/>
                <a:cs typeface="Gill Sans"/>
              </a:rPr>
              <a:t>serviciu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0458" y="1916832"/>
            <a:ext cx="719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4D4D4D"/>
                </a:solidFill>
                <a:latin typeface="Avenir Book"/>
                <a:ea typeface="+mn-ea"/>
                <a:cs typeface="Avenir Book"/>
              </a:rPr>
              <a:t>Respondenții consideră că principalele abilități și resurse necesare demarării unei afaceri sunt</a:t>
            </a:r>
            <a:r>
              <a:rPr lang="en-US" dirty="0">
                <a:solidFill>
                  <a:srgbClr val="4D4D4D"/>
                </a:solidFill>
                <a:latin typeface="Avenir Book"/>
                <a:ea typeface="+mn-ea"/>
                <a:cs typeface="Avenir Book"/>
              </a:rPr>
              <a:t>:</a:t>
            </a:r>
          </a:p>
        </p:txBody>
      </p:sp>
      <p:sp>
        <p:nvSpPr>
          <p:cNvPr id="21" name="Chevron 20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73BAEC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  <p:sp>
        <p:nvSpPr>
          <p:cNvPr id="26" name="Text Placeholder 22"/>
          <p:cNvSpPr txBox="1">
            <a:spLocks/>
          </p:cNvSpPr>
          <p:nvPr/>
        </p:nvSpPr>
        <p:spPr>
          <a:xfrm>
            <a:off x="4129089" y="6165304"/>
            <a:ext cx="4040186" cy="216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n: 398 (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potențiali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 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antreprenori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)</a:t>
            </a:r>
            <a:endParaRPr lang="en-US" sz="1000" i="1" dirty="0">
              <a:solidFill>
                <a:srgbClr val="BB99D8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43890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Concluzii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o-RO" dirty="0" smtClean="0"/>
              <a:t>planul </a:t>
            </a:r>
            <a:r>
              <a:rPr lang="ro-RO" dirty="0"/>
              <a:t>de </a:t>
            </a:r>
            <a:r>
              <a:rPr lang="ro-RO" dirty="0" smtClean="0"/>
              <a:t>start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actualul</a:t>
            </a:r>
            <a:r>
              <a:rPr lang="en-US" dirty="0" smtClean="0"/>
              <a:t> context socio-economic </a:t>
            </a:r>
            <a:r>
              <a:rPr lang="ro-RO" dirty="0" smtClean="0"/>
              <a:t> </a:t>
            </a:r>
            <a:r>
              <a:rPr lang="en-US" dirty="0" err="1" smtClean="0"/>
              <a:t>antreprenoriatul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v</a:t>
            </a:r>
            <a:r>
              <a:rPr lang="ro-RO" dirty="0" smtClean="0"/>
              <a:t>ă</a:t>
            </a:r>
            <a:r>
              <a:rPr lang="en-US" dirty="0" err="1" smtClean="0"/>
              <a:t>zut</a:t>
            </a:r>
            <a:r>
              <a:rPr lang="en-US" dirty="0" smtClean="0"/>
              <a:t> </a:t>
            </a:r>
            <a:r>
              <a:rPr lang="ro-RO" dirty="0" err="1" smtClean="0"/>
              <a:t>î</a:t>
            </a:r>
            <a:r>
              <a:rPr lang="en-US" dirty="0" err="1" smtClean="0"/>
              <a:t>ntr</a:t>
            </a:r>
            <a:r>
              <a:rPr lang="en-US" dirty="0" smtClean="0"/>
              <a:t>-o </a:t>
            </a:r>
            <a:r>
              <a:rPr lang="en-US" dirty="0" err="1" smtClean="0"/>
              <a:t>măsură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mare ca </a:t>
            </a:r>
            <a:r>
              <a:rPr lang="en-US" dirty="0"/>
              <a:t>o </a:t>
            </a:r>
            <a:r>
              <a:rPr lang="en-US" dirty="0" err="1" smtClean="0"/>
              <a:t>solu</a:t>
            </a:r>
            <a:r>
              <a:rPr lang="ro-RO" dirty="0" smtClean="0"/>
              <a:t>ţ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suplimentare</a:t>
            </a:r>
            <a:r>
              <a:rPr lang="en-US" dirty="0"/>
              <a:t> a </a:t>
            </a:r>
            <a:r>
              <a:rPr lang="en-US" dirty="0" err="1"/>
              <a:t>veniturilor</a:t>
            </a:r>
            <a:r>
              <a:rPr lang="en-US" dirty="0"/>
              <a:t>, </a:t>
            </a:r>
            <a:r>
              <a:rPr lang="en-US" dirty="0" err="1" smtClean="0"/>
              <a:t>dec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statut</a:t>
            </a:r>
            <a:r>
              <a:rPr lang="en-US" dirty="0"/>
              <a:t> social; </a:t>
            </a:r>
          </a:p>
          <a:p>
            <a:r>
              <a:rPr lang="en-US" dirty="0"/>
              <a:t>Cu </a:t>
            </a:r>
            <a:r>
              <a:rPr lang="en-US" dirty="0" smtClean="0"/>
              <a:t>c</a:t>
            </a:r>
            <a:r>
              <a:rPr lang="ro-RO" dirty="0" smtClean="0"/>
              <a:t>â</a:t>
            </a:r>
            <a:r>
              <a:rPr lang="en-US" dirty="0" smtClean="0"/>
              <a:t>t e</a:t>
            </a:r>
            <a:r>
              <a:rPr lang="ro-RO" dirty="0" smtClean="0"/>
              <a:t>ş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 smtClean="0"/>
              <a:t>nehot</a:t>
            </a:r>
            <a:r>
              <a:rPr lang="ro-RO" dirty="0" smtClean="0"/>
              <a:t>ă</a:t>
            </a:r>
            <a:r>
              <a:rPr lang="en-US" dirty="0" smtClean="0"/>
              <a:t>r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en-US" dirty="0"/>
              <a:t>de a face </a:t>
            </a:r>
            <a:r>
              <a:rPr lang="en-US" dirty="0" err="1"/>
              <a:t>pasul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afacerilor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 smtClean="0"/>
              <a:t>distan</a:t>
            </a:r>
            <a:r>
              <a:rPr lang="ro-RO" dirty="0" smtClean="0"/>
              <a:t>ţ</a:t>
            </a:r>
            <a:r>
              <a:rPr lang="en-US" dirty="0" smtClean="0"/>
              <a:t>at </a:t>
            </a:r>
            <a:r>
              <a:rPr lang="en-US" dirty="0"/>
              <a:t>de </a:t>
            </a:r>
            <a:r>
              <a:rPr lang="en-US" dirty="0" err="1"/>
              <a:t>mediul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cu </a:t>
            </a:r>
            <a:r>
              <a:rPr lang="en-US" dirty="0" smtClean="0"/>
              <a:t>at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en-US" dirty="0" err="1"/>
              <a:t>crezi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ro-RO" dirty="0" smtClean="0"/>
              <a:t>mai </a:t>
            </a:r>
            <a:r>
              <a:rPr lang="en-US" dirty="0" err="1" smtClean="0"/>
              <a:t>mul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deschide</a:t>
            </a:r>
            <a:r>
              <a:rPr lang="en-US" dirty="0"/>
              <a:t> o </a:t>
            </a:r>
            <a:r>
              <a:rPr lang="en-US" dirty="0" err="1"/>
              <a:t>afacere</a:t>
            </a:r>
            <a:r>
              <a:rPr lang="en-US" dirty="0"/>
              <a:t> (</a:t>
            </a:r>
            <a:r>
              <a:rPr lang="en-US" dirty="0" err="1"/>
              <a:t>peste</a:t>
            </a:r>
            <a:r>
              <a:rPr lang="en-US" dirty="0"/>
              <a:t> 15.000 lei, </a:t>
            </a:r>
            <a:r>
              <a:rPr lang="en-US" dirty="0" err="1" smtClean="0"/>
              <a:t>adic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 smtClean="0"/>
              <a:t> </a:t>
            </a:r>
            <a:r>
              <a:rPr lang="en-US" dirty="0" smtClean="0"/>
              <a:t>5000 </a:t>
            </a:r>
            <a:r>
              <a:rPr lang="en-US" dirty="0"/>
              <a:t>EURO);</a:t>
            </a:r>
          </a:p>
          <a:p>
            <a:r>
              <a:rPr lang="en-US" dirty="0" err="1"/>
              <a:t>Familia</a:t>
            </a:r>
            <a:r>
              <a:rPr lang="en-US" dirty="0"/>
              <a:t>, </a:t>
            </a:r>
            <a:r>
              <a:rPr lang="en-US" dirty="0" err="1" smtClean="0"/>
              <a:t>insitu</a:t>
            </a:r>
            <a:r>
              <a:rPr lang="ro-RO" dirty="0" smtClean="0"/>
              <a:t>ţ</a:t>
            </a:r>
            <a:r>
              <a:rPr lang="en-US" dirty="0" err="1" smtClean="0"/>
              <a:t>iile</a:t>
            </a:r>
            <a:r>
              <a:rPr lang="en-US" dirty="0" smtClean="0"/>
              <a:t> </a:t>
            </a:r>
            <a:r>
              <a:rPr lang="en-US" dirty="0" err="1"/>
              <a:t>financiare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programele</a:t>
            </a:r>
            <a:r>
              <a:rPr lang="en-US" dirty="0"/>
              <a:t> </a:t>
            </a:r>
            <a:r>
              <a:rPr lang="en-US" dirty="0" err="1"/>
              <a:t>guvernamentale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surse</a:t>
            </a:r>
            <a:r>
              <a:rPr lang="en-US" dirty="0"/>
              <a:t> de </a:t>
            </a:r>
            <a:r>
              <a:rPr lang="en-US" dirty="0" err="1" smtClean="0"/>
              <a:t>finan</a:t>
            </a:r>
            <a:r>
              <a:rPr lang="ro-RO" dirty="0" smtClean="0"/>
              <a:t>ţ</a:t>
            </a:r>
            <a:r>
              <a:rPr lang="en-US" dirty="0" smtClean="0"/>
              <a:t>are </a:t>
            </a:r>
            <a:r>
              <a:rPr lang="en-US" dirty="0" err="1"/>
              <a:t>spre</a:t>
            </a:r>
            <a:r>
              <a:rPr lang="en-US" dirty="0"/>
              <a:t> care s-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ro-RO" dirty="0" err="1" smtClean="0"/>
              <a:t>î</a:t>
            </a:r>
            <a:r>
              <a:rPr lang="en-US" dirty="0" err="1" smtClean="0"/>
              <a:t>ndrepta</a:t>
            </a:r>
            <a:r>
              <a:rPr lang="en-US" dirty="0" smtClean="0"/>
              <a:t>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 smtClean="0"/>
              <a:t>mul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antreprenori</a:t>
            </a:r>
            <a:r>
              <a:rPr lang="en-US" dirty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/>
              <a:t>devenire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Chevron 21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73BAEC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3146497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Cuprins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987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377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0984" y="266892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it-IT" sz="3200" b="1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Bariere și nevoi de schimbare</a:t>
            </a:r>
          </a:p>
        </p:txBody>
      </p:sp>
    </p:spTree>
    <p:extLst>
      <p:ext uri="{BB962C8B-B14F-4D97-AF65-F5344CB8AC3E}">
        <p14:creationId xmlns:p14="http://schemas.microsoft.com/office/powerpoint/2010/main" val="2627757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Bariere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nevoi</a:t>
            </a:r>
            <a:r>
              <a:rPr lang="en-US" sz="2800" dirty="0" smtClean="0"/>
              <a:t> de </a:t>
            </a:r>
            <a:r>
              <a:rPr lang="en-US" sz="2800" dirty="0" err="1" smtClean="0"/>
              <a:t>schimbare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 smtClean="0"/>
              <a:t>vă</a:t>
            </a:r>
            <a:r>
              <a:rPr lang="en-US" dirty="0" smtClean="0"/>
              <a:t> </a:t>
            </a:r>
            <a:r>
              <a:rPr lang="en-US" dirty="0" err="1" smtClean="0"/>
              <a:t>împiedică</a:t>
            </a:r>
            <a:r>
              <a:rPr lang="en-US" dirty="0" smtClean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deschide</a:t>
            </a:r>
            <a:r>
              <a:rPr lang="en-US" dirty="0"/>
              <a:t> </a:t>
            </a:r>
            <a:r>
              <a:rPr lang="en-US" dirty="0" err="1"/>
              <a:t>afacerea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0825963"/>
              </p:ext>
            </p:extLst>
          </p:nvPr>
        </p:nvGraphicFramePr>
        <p:xfrm>
          <a:off x="457200" y="2174875"/>
          <a:ext cx="404018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 smtClean="0"/>
              <a:t>credeți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schimbe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societatea</a:t>
            </a:r>
            <a:r>
              <a:rPr lang="en-US" dirty="0"/>
              <a:t> </a:t>
            </a:r>
            <a:r>
              <a:rPr lang="en-US" dirty="0" err="1" smtClean="0"/>
              <a:t>rom</a:t>
            </a:r>
            <a:r>
              <a:rPr lang="ro-RO" dirty="0" smtClean="0"/>
              <a:t>â</a:t>
            </a:r>
            <a:r>
              <a:rPr lang="en-US" dirty="0" err="1" smtClean="0"/>
              <a:t>neasc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 smtClean="0"/>
              <a:t>înc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vă</a:t>
            </a:r>
            <a:r>
              <a:rPr lang="en-US" dirty="0" smtClean="0"/>
              <a:t> </a:t>
            </a:r>
            <a:r>
              <a:rPr lang="en-US" dirty="0" err="1" smtClean="0"/>
              <a:t>doriți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vă</a:t>
            </a:r>
            <a:r>
              <a:rPr lang="en-US" dirty="0" smtClean="0"/>
              <a:t> </a:t>
            </a:r>
            <a:r>
              <a:rPr lang="en-US" dirty="0" err="1" smtClean="0"/>
              <a:t>deschideți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afacere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viitorul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en-US" dirty="0"/>
              <a:t>? </a:t>
            </a:r>
          </a:p>
        </p:txBody>
      </p:sp>
      <p:graphicFrame>
        <p:nvGraphicFramePr>
          <p:cNvPr id="14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1442351"/>
              </p:ext>
            </p:extLst>
          </p:nvPr>
        </p:nvGraphicFramePr>
        <p:xfrm>
          <a:off x="4645025" y="2174875"/>
          <a:ext cx="4041775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Chevron 25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accent1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D9D9D9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  <p:sp>
        <p:nvSpPr>
          <p:cNvPr id="31" name="Text Placeholder 22"/>
          <p:cNvSpPr txBox="1">
            <a:spLocks/>
          </p:cNvSpPr>
          <p:nvPr/>
        </p:nvSpPr>
        <p:spPr>
          <a:xfrm>
            <a:off x="468314" y="6165304"/>
            <a:ext cx="4040186" cy="216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n: 491 (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nehotărâți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/ 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dezinteresați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)</a:t>
            </a:r>
            <a:endParaRPr lang="en-US" sz="1000" i="1" dirty="0">
              <a:solidFill>
                <a:srgbClr val="BB99D8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62618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1" grpId="0">
        <p:bldAsOne/>
      </p:bldGraphic>
      <p:bldP spid="4" grpId="0" build="p"/>
      <p:bldGraphic spid="1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Neatractivitatea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ro-RO" dirty="0" smtClean="0"/>
              <a:t>ţă</a:t>
            </a:r>
            <a:r>
              <a:rPr lang="en-US" dirty="0" smtClean="0"/>
              <a:t> de </a:t>
            </a:r>
            <a:r>
              <a:rPr lang="en-US" dirty="0" err="1" smtClean="0"/>
              <a:t>mediul</a:t>
            </a:r>
            <a:r>
              <a:rPr lang="en-US" dirty="0" smtClean="0"/>
              <a:t> de </a:t>
            </a:r>
            <a:r>
              <a:rPr lang="en-US" dirty="0" err="1" smtClean="0"/>
              <a:t>afaceri</a:t>
            </a:r>
            <a:r>
              <a:rPr lang="en-US" dirty="0" smtClean="0"/>
              <a:t> vine din:</a:t>
            </a:r>
          </a:p>
          <a:p>
            <a:pPr lvl="1"/>
            <a:r>
              <a:rPr lang="en-US" dirty="0" err="1" smtClean="0"/>
              <a:t>lipsa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financiare</a:t>
            </a:r>
            <a:r>
              <a:rPr lang="en-US" dirty="0"/>
              <a:t>; </a:t>
            </a:r>
          </a:p>
          <a:p>
            <a:pPr lvl="1"/>
            <a:r>
              <a:rPr lang="en-US" dirty="0" err="1" smtClean="0"/>
              <a:t>percep</a:t>
            </a:r>
            <a:r>
              <a:rPr lang="ro-RO" dirty="0" smtClean="0"/>
              <a:t>ţ</a:t>
            </a:r>
            <a:r>
              <a:rPr lang="en-US" dirty="0" smtClean="0"/>
              <a:t>ii </a:t>
            </a:r>
            <a:r>
              <a:rPr lang="en-US" dirty="0" err="1" smtClean="0"/>
              <a:t>greșite</a:t>
            </a:r>
            <a:r>
              <a:rPr lang="en-US" dirty="0" smtClean="0"/>
              <a:t> </a:t>
            </a:r>
            <a:r>
              <a:rPr lang="en-US" dirty="0" err="1"/>
              <a:t>pe</a:t>
            </a:r>
            <a:r>
              <a:rPr lang="en-US" dirty="0"/>
              <a:t>  </a:t>
            </a:r>
            <a:r>
              <a:rPr lang="en-US" dirty="0" err="1"/>
              <a:t>fondul</a:t>
            </a:r>
            <a:r>
              <a:rPr lang="en-US" dirty="0"/>
              <a:t> </a:t>
            </a:r>
            <a:r>
              <a:rPr lang="en-US" dirty="0" err="1"/>
              <a:t>lipsei</a:t>
            </a:r>
            <a:r>
              <a:rPr lang="en-US" dirty="0"/>
              <a:t> de </a:t>
            </a:r>
            <a:r>
              <a:rPr lang="en-US" dirty="0" err="1"/>
              <a:t>informare</a:t>
            </a:r>
            <a:r>
              <a:rPr lang="en-US" dirty="0"/>
              <a:t> 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educa</a:t>
            </a:r>
            <a:r>
              <a:rPr lang="ro-RO" dirty="0" smtClean="0"/>
              <a:t>ţ</a:t>
            </a:r>
            <a:r>
              <a:rPr lang="en-US" dirty="0" err="1" smtClean="0"/>
              <a:t>iei</a:t>
            </a:r>
            <a:r>
              <a:rPr lang="en-US" dirty="0" smtClean="0"/>
              <a:t> </a:t>
            </a:r>
            <a:r>
              <a:rPr lang="en-US" dirty="0" err="1"/>
              <a:t>antreprenoriale</a:t>
            </a:r>
            <a:r>
              <a:rPr lang="en-US" dirty="0"/>
              <a:t>;</a:t>
            </a:r>
          </a:p>
          <a:p>
            <a:r>
              <a:rPr lang="en-US" dirty="0" err="1"/>
              <a:t>Simplificarea</a:t>
            </a:r>
            <a:r>
              <a:rPr lang="en-US" dirty="0"/>
              <a:t> </a:t>
            </a:r>
            <a:r>
              <a:rPr lang="en-US" dirty="0" err="1"/>
              <a:t>procedurilor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un grad </a:t>
            </a:r>
            <a:r>
              <a:rPr lang="en-US" dirty="0" err="1"/>
              <a:t>mai</a:t>
            </a:r>
            <a:r>
              <a:rPr lang="en-US" dirty="0"/>
              <a:t> mare de </a:t>
            </a:r>
            <a:r>
              <a:rPr lang="en-US" dirty="0" err="1"/>
              <a:t>solicitudine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 smtClean="0"/>
              <a:t>institu</a:t>
            </a:r>
            <a:r>
              <a:rPr lang="ro-RO" dirty="0" smtClean="0"/>
              <a:t>ţi</a:t>
            </a:r>
            <a:r>
              <a:rPr lang="en-US" dirty="0" err="1" smtClean="0"/>
              <a:t>ilor</a:t>
            </a:r>
            <a:r>
              <a:rPr lang="en-US" dirty="0" smtClean="0"/>
              <a:t> </a:t>
            </a:r>
            <a:r>
              <a:rPr lang="en-US" dirty="0" err="1"/>
              <a:t>financiare</a:t>
            </a:r>
            <a:r>
              <a:rPr lang="en-US" dirty="0"/>
              <a:t>, </a:t>
            </a:r>
            <a:r>
              <a:rPr lang="en-US" dirty="0" smtClean="0"/>
              <a:t>al</a:t>
            </a:r>
            <a:r>
              <a:rPr lang="ro-RO" dirty="0" smtClean="0"/>
              <a:t>ă</a:t>
            </a:r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educa</a:t>
            </a:r>
            <a:r>
              <a:rPr lang="ro-RO" dirty="0" smtClean="0"/>
              <a:t>ţ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antreprenorial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duce la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antreprenoriatului</a:t>
            </a:r>
            <a:r>
              <a:rPr lang="en-US" dirty="0"/>
              <a:t> </a:t>
            </a:r>
            <a:r>
              <a:rPr lang="en-US" dirty="0" err="1" smtClean="0"/>
              <a:t>românesc</a:t>
            </a:r>
            <a:r>
              <a:rPr lang="en-US" dirty="0"/>
              <a:t>;</a:t>
            </a:r>
          </a:p>
          <a:p>
            <a:r>
              <a:rPr lang="en-US" dirty="0" err="1" smtClean="0"/>
              <a:t>Regândirea</a:t>
            </a:r>
            <a:r>
              <a:rPr lang="en-US" dirty="0" smtClean="0"/>
              <a:t> </a:t>
            </a:r>
            <a:r>
              <a:rPr lang="en-US" dirty="0" err="1"/>
              <a:t>sistemului</a:t>
            </a:r>
            <a:r>
              <a:rPr lang="en-US" dirty="0"/>
              <a:t> fiscal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grija</a:t>
            </a:r>
            <a:r>
              <a:rPr lang="en-US" dirty="0"/>
              <a:t> </a:t>
            </a:r>
            <a:r>
              <a:rPr lang="en-US" dirty="0" err="1"/>
              <a:t>statului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antreprenoriat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un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propice</a:t>
            </a:r>
            <a:r>
              <a:rPr lang="en-US" dirty="0"/>
              <a:t> </a:t>
            </a:r>
            <a:r>
              <a:rPr lang="en-US" dirty="0" smtClean="0"/>
              <a:t>at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afacerilor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ro-RO" dirty="0" smtClean="0"/>
              <a:t>apariţia</a:t>
            </a:r>
            <a:r>
              <a:rPr lang="en-US" dirty="0" smtClean="0"/>
              <a:t> </a:t>
            </a:r>
            <a:r>
              <a:rPr lang="en-US" dirty="0" err="1"/>
              <a:t>altora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accent1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D9D9D9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128165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0984" y="266892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200" b="1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Informare</a:t>
            </a:r>
            <a:endParaRPr lang="en-US" sz="3200" b="1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6250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Antreprenoriat</a:t>
            </a:r>
            <a:r>
              <a:rPr lang="en-US" dirty="0"/>
              <a:t/>
            </a:r>
            <a:br>
              <a:rPr lang="en-US" dirty="0"/>
            </a:br>
            <a:r>
              <a:rPr lang="ro-RO" dirty="0" smtClean="0"/>
              <a:t>- </a:t>
            </a:r>
            <a:r>
              <a:rPr lang="en-US" dirty="0" err="1" smtClean="0"/>
              <a:t>nevoi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surse</a:t>
            </a:r>
            <a:r>
              <a:rPr lang="en-US" dirty="0" smtClean="0"/>
              <a:t> de </a:t>
            </a:r>
            <a:r>
              <a:rPr lang="en-US" dirty="0" err="1" smtClean="0"/>
              <a:t>informare</a:t>
            </a:r>
            <a:r>
              <a:rPr lang="ro-RO" dirty="0" smtClean="0"/>
              <a:t> 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 </a:t>
            </a:r>
            <a:r>
              <a:rPr lang="en-US" dirty="0" err="1" smtClean="0"/>
              <a:t>crede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principala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a </a:t>
            </a:r>
            <a:r>
              <a:rPr lang="en-US" dirty="0" err="1"/>
              <a:t>antreprenorilor</a:t>
            </a:r>
            <a:r>
              <a:rPr lang="en-US" dirty="0"/>
              <a:t> la </a:t>
            </a:r>
            <a:r>
              <a:rPr lang="en-US" dirty="0" err="1"/>
              <a:t>momentul</a:t>
            </a:r>
            <a:r>
              <a:rPr lang="en-US" dirty="0"/>
              <a:t> actual,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afară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finan</a:t>
            </a:r>
            <a:r>
              <a:rPr lang="ro-RO" dirty="0" smtClean="0"/>
              <a:t>ţ</a:t>
            </a:r>
            <a:r>
              <a:rPr lang="en-US" dirty="0" smtClean="0"/>
              <a:t>are</a:t>
            </a:r>
            <a:r>
              <a:rPr lang="en-US" dirty="0"/>
              <a:t>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 smtClean="0"/>
              <a:t>informa</a:t>
            </a:r>
            <a:r>
              <a:rPr lang="ro-RO" dirty="0" smtClean="0"/>
              <a:t>ţ</a:t>
            </a:r>
            <a:r>
              <a:rPr lang="en-US" dirty="0" smtClean="0"/>
              <a:t>ii </a:t>
            </a:r>
            <a:r>
              <a:rPr lang="en-US" dirty="0" err="1" smtClean="0"/>
              <a:t>ați</a:t>
            </a:r>
            <a:r>
              <a:rPr lang="en-US" dirty="0" smtClean="0"/>
              <a:t> </a:t>
            </a:r>
            <a:r>
              <a:rPr lang="en-US" dirty="0" err="1"/>
              <a:t>dori</a:t>
            </a:r>
            <a:r>
              <a:rPr lang="en-US" dirty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conțină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centru</a:t>
            </a:r>
            <a:r>
              <a:rPr lang="en-US" dirty="0"/>
              <a:t> de </a:t>
            </a:r>
            <a:r>
              <a:rPr lang="en-US" dirty="0" err="1"/>
              <a:t>resurse</a:t>
            </a:r>
            <a:r>
              <a:rPr lang="en-US" dirty="0"/>
              <a:t> online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antreprenori</a:t>
            </a:r>
            <a:r>
              <a:rPr lang="en-US" dirty="0"/>
              <a:t>? </a:t>
            </a:r>
          </a:p>
        </p:txBody>
      </p:sp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5807396"/>
              </p:ext>
            </p:extLst>
          </p:nvPr>
        </p:nvGraphicFramePr>
        <p:xfrm>
          <a:off x="457200" y="2174875"/>
          <a:ext cx="404018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24558699"/>
              </p:ext>
            </p:extLst>
          </p:nvPr>
        </p:nvGraphicFramePr>
        <p:xfrm>
          <a:off x="4645025" y="2174875"/>
          <a:ext cx="4041775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hevron 14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73BAEC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N</a:t>
            </a:r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D9D9D9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468314" y="6165304"/>
            <a:ext cx="4040186" cy="216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n: 123 (</a:t>
            </a:r>
            <a:r>
              <a:rPr lang="en-US" sz="1000" i="1" dirty="0" err="1" smtClean="0">
                <a:solidFill>
                  <a:srgbClr val="BB99D8"/>
                </a:solidFill>
                <a:latin typeface="Gill Sans"/>
              </a:rPr>
              <a:t>antreprenori</a:t>
            </a:r>
            <a:r>
              <a:rPr lang="en-US" sz="1000" i="1" dirty="0" smtClean="0">
                <a:solidFill>
                  <a:srgbClr val="BB99D8"/>
                </a:solidFill>
                <a:latin typeface="Gill Sans"/>
              </a:rPr>
              <a:t>)</a:t>
            </a:r>
            <a:endParaRPr lang="en-US" sz="1000" i="1" dirty="0">
              <a:solidFill>
                <a:srgbClr val="BB99D8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3493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Graphic spid="7" grpId="0">
        <p:bldAsOne/>
      </p:bldGraphic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Simplificarea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de </a:t>
            </a:r>
            <a:r>
              <a:rPr lang="en-US" dirty="0" err="1"/>
              <a:t>achitare</a:t>
            </a:r>
            <a:r>
              <a:rPr lang="en-US" dirty="0"/>
              <a:t> a </a:t>
            </a:r>
            <a:r>
              <a:rPr lang="en-US" dirty="0" err="1" smtClean="0"/>
              <a:t>obliga</a:t>
            </a:r>
            <a:r>
              <a:rPr lang="ro-RO" dirty="0" smtClean="0"/>
              <a:t>ţ</a:t>
            </a:r>
            <a:r>
              <a:rPr lang="en-US" dirty="0" err="1" smtClean="0"/>
              <a:t>iilor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ro-RO" dirty="0" smtClean="0"/>
              <a:t>ţă</a:t>
            </a:r>
            <a:r>
              <a:rPr lang="en-US" dirty="0" smtClean="0"/>
              <a:t> </a:t>
            </a:r>
            <a:r>
              <a:rPr lang="en-US" dirty="0"/>
              <a:t>de stat, </a:t>
            </a:r>
            <a:r>
              <a:rPr lang="en-US" dirty="0" err="1"/>
              <a:t>diminuarea</a:t>
            </a:r>
            <a:r>
              <a:rPr lang="en-US" dirty="0"/>
              <a:t> </a:t>
            </a:r>
            <a:r>
              <a:rPr lang="en-US" dirty="0" smtClean="0"/>
              <a:t>cu</a:t>
            </a:r>
            <a:r>
              <a:rPr lang="ro-RO" dirty="0" smtClean="0"/>
              <a:t>an</a:t>
            </a:r>
            <a:r>
              <a:rPr lang="en-US" dirty="0" err="1" smtClean="0"/>
              <a:t>tumului</a:t>
            </a:r>
            <a:r>
              <a:rPr lang="en-US" dirty="0" smtClean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 smtClean="0"/>
              <a:t>obliga</a:t>
            </a:r>
            <a:r>
              <a:rPr lang="ro-RO" dirty="0" smtClean="0"/>
              <a:t>ţ</a:t>
            </a:r>
            <a:r>
              <a:rPr lang="en-US" dirty="0" smtClean="0"/>
              <a:t>ii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educa</a:t>
            </a:r>
            <a:r>
              <a:rPr lang="ro-RO" dirty="0" smtClean="0"/>
              <a:t>ţ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antreprenorial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aspectele</a:t>
            </a:r>
            <a:r>
              <a:rPr lang="en-US" dirty="0"/>
              <a:t> care </a:t>
            </a:r>
            <a:r>
              <a:rPr lang="en-US" dirty="0" err="1"/>
              <a:t>i-ar</a:t>
            </a:r>
            <a:r>
              <a:rPr lang="en-US" dirty="0"/>
              <a:t> </a:t>
            </a:r>
            <a:r>
              <a:rPr lang="en-US" dirty="0" err="1"/>
              <a:t>ajuta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antreprenorii</a:t>
            </a:r>
            <a:r>
              <a:rPr lang="en-US" dirty="0"/>
              <a:t> </a:t>
            </a:r>
            <a:r>
              <a:rPr lang="en-US" dirty="0" err="1" smtClean="0"/>
              <a:t>rom</a:t>
            </a:r>
            <a:r>
              <a:rPr lang="ro-RO" dirty="0" smtClean="0"/>
              <a:t>â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momentul</a:t>
            </a:r>
            <a:r>
              <a:rPr lang="en-US" dirty="0"/>
              <a:t> actual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/>
              <a:t>Resursele</a:t>
            </a:r>
            <a:r>
              <a:rPr lang="en-US" dirty="0"/>
              <a:t> </a:t>
            </a:r>
            <a:r>
              <a:rPr lang="en-US" dirty="0" err="1" smtClean="0"/>
              <a:t>educa</a:t>
            </a:r>
            <a:r>
              <a:rPr lang="ro-RO" dirty="0" smtClean="0"/>
              <a:t>ţ</a:t>
            </a:r>
            <a:r>
              <a:rPr lang="en-US" dirty="0" err="1" smtClean="0"/>
              <a:t>ionale</a:t>
            </a:r>
            <a:r>
              <a:rPr lang="en-US" dirty="0" smtClean="0"/>
              <a:t> </a:t>
            </a:r>
            <a:r>
              <a:rPr lang="en-US" dirty="0" err="1"/>
              <a:t>antreprenoriale</a:t>
            </a:r>
            <a:r>
              <a:rPr lang="en-US" dirty="0"/>
              <a:t> online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smtClean="0"/>
              <a:t>at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en-US" dirty="0" err="1"/>
              <a:t>antreprenoriilor</a:t>
            </a:r>
            <a:r>
              <a:rPr lang="en-US" dirty="0"/>
              <a:t> </a:t>
            </a:r>
            <a:r>
              <a:rPr lang="en-US" dirty="0" err="1" smtClean="0"/>
              <a:t>experimenta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c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/>
              <a:t>/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ales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/>
              <a:t>devenire</a:t>
            </a:r>
            <a:r>
              <a:rPr lang="en-US" dirty="0"/>
              <a:t>; </a:t>
            </a:r>
          </a:p>
          <a:p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antreprenori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legisla</a:t>
            </a:r>
            <a:r>
              <a:rPr lang="ro-RO" dirty="0" smtClean="0"/>
              <a:t>ţ</a:t>
            </a:r>
            <a:r>
              <a:rPr lang="en-US" dirty="0" err="1" smtClean="0"/>
              <a:t>ie</a:t>
            </a:r>
            <a:r>
              <a:rPr lang="en-US" dirty="0" smtClean="0"/>
              <a:t> relevant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explicat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 err="1" smtClean="0"/>
              <a:t>î</a:t>
            </a:r>
            <a:r>
              <a:rPr lang="en-US" dirty="0" err="1" smtClean="0"/>
              <a:t>ntr</a:t>
            </a:r>
            <a:r>
              <a:rPr lang="en-US" dirty="0" smtClean="0"/>
              <a:t>-un </a:t>
            </a:r>
            <a:r>
              <a:rPr lang="en-US" dirty="0" err="1"/>
              <a:t>limbaj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;</a:t>
            </a:r>
          </a:p>
          <a:p>
            <a:pPr lvl="1"/>
            <a:r>
              <a:rPr lang="en-US" dirty="0" err="1" smtClean="0"/>
              <a:t>modele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planuri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;</a:t>
            </a:r>
          </a:p>
          <a:p>
            <a:pPr lvl="1"/>
            <a:r>
              <a:rPr lang="en-US" dirty="0" err="1" smtClean="0"/>
              <a:t>exper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dedica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/>
              <a:t>, </a:t>
            </a:r>
            <a:r>
              <a:rPr lang="en-US" dirty="0" err="1"/>
              <a:t>disponibili</a:t>
            </a:r>
            <a:r>
              <a:rPr lang="en-US" dirty="0"/>
              <a:t> online.</a:t>
            </a:r>
          </a:p>
        </p:txBody>
      </p:sp>
      <p:sp>
        <p:nvSpPr>
          <p:cNvPr id="10" name="Chevron 9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73BAEC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rgbClr val="D9D9D9"/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272419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600" dirty="0" smtClean="0">
                <a:latin typeface="Gill Sans"/>
                <a:cs typeface="Gill Sans"/>
              </a:rPr>
              <a:t>Q &amp; A</a:t>
            </a:r>
          </a:p>
          <a:p>
            <a:pPr marL="0" indent="0" algn="ctr">
              <a:buNone/>
            </a:pPr>
            <a:r>
              <a:rPr lang="en-US" sz="6600" dirty="0" err="1" smtClean="0">
                <a:latin typeface="Gill Sans"/>
                <a:cs typeface="Gill Sans"/>
              </a:rPr>
              <a:t>Mulțumim</a:t>
            </a:r>
            <a:r>
              <a:rPr lang="en-US" sz="6600" dirty="0" smtClean="0">
                <a:latin typeface="Gill Sans"/>
                <a:cs typeface="Gill Sans"/>
              </a:rPr>
              <a:t> !</a:t>
            </a:r>
            <a:endParaRPr lang="en-US" sz="6600" dirty="0">
              <a:latin typeface="Gill Sans"/>
              <a:cs typeface="Gill Sans"/>
            </a:endParaRPr>
          </a:p>
        </p:txBody>
      </p:sp>
      <p:pic>
        <p:nvPicPr>
          <p:cNvPr id="2" name="Picture 1" descr="Novel-Research-Logo-with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54" y="5664443"/>
            <a:ext cx="4283968" cy="5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55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Metodologie</a:t>
            </a:r>
            <a:endParaRPr lang="en-US" dirty="0"/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50507993"/>
              </p:ext>
            </p:extLst>
          </p:nvPr>
        </p:nvGraphicFramePr>
        <p:xfrm>
          <a:off x="457200" y="1600200"/>
          <a:ext cx="82296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hevron 11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rgbClr val="73BA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364438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266892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200" b="1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Contextul</a:t>
            </a:r>
            <a:r>
              <a:rPr lang="en-US" sz="32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A</a:t>
            </a:r>
            <a:r>
              <a:rPr lang="en-US" sz="3200" b="1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ctual</a:t>
            </a:r>
            <a:endParaRPr lang="en-US" sz="3200" b="1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8762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>
          <a:xfrm>
            <a:off x="4645025" y="2291599"/>
            <a:ext cx="3854897" cy="4089728"/>
          </a:xfrm>
          <a:prstGeom prst="roundRect">
            <a:avLst>
              <a:gd name="adj" fmla="val 3550"/>
            </a:avLst>
          </a:prstGeom>
          <a:noFill/>
          <a:ln w="635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Experiență</a:t>
            </a:r>
            <a:r>
              <a:rPr lang="en-US" dirty="0" smtClean="0"/>
              <a:t> </a:t>
            </a:r>
            <a:r>
              <a:rPr lang="en-US" dirty="0" err="1" smtClean="0"/>
              <a:t>antreprenorială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vs. </a:t>
            </a:r>
            <a:r>
              <a:rPr lang="en-US" dirty="0" err="1" smtClean="0"/>
              <a:t>oportunitatea</a:t>
            </a:r>
            <a:r>
              <a:rPr lang="en-US" dirty="0" smtClean="0"/>
              <a:t> </a:t>
            </a:r>
            <a:r>
              <a:rPr lang="en-US" dirty="0" err="1" smtClean="0"/>
              <a:t>actuală</a:t>
            </a:r>
            <a:r>
              <a:rPr lang="en-US" dirty="0" smtClean="0"/>
              <a:t> de business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avut</a:t>
            </a:r>
            <a:r>
              <a:rPr lang="en-US" dirty="0"/>
              <a:t> </a:t>
            </a:r>
            <a:r>
              <a:rPr lang="en-US" dirty="0" err="1" smtClean="0"/>
              <a:t>vreodată</a:t>
            </a:r>
            <a:r>
              <a:rPr lang="en-US" dirty="0" smtClean="0"/>
              <a:t> </a:t>
            </a:r>
            <a:r>
              <a:rPr lang="en-US" dirty="0" err="1"/>
              <a:t>vreo</a:t>
            </a:r>
            <a:r>
              <a:rPr lang="en-US" dirty="0"/>
              <a:t> </a:t>
            </a:r>
            <a:r>
              <a:rPr lang="en-US" dirty="0" err="1"/>
              <a:t>afacere</a:t>
            </a:r>
            <a:r>
              <a:rPr lang="en-US" dirty="0"/>
              <a:t>?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lIns="36000" rIns="36000"/>
          <a:lstStyle/>
          <a:p>
            <a:r>
              <a:rPr lang="en-US" dirty="0" err="1" smtClean="0"/>
              <a:t>Cât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oportun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prezent</a:t>
            </a:r>
            <a:r>
              <a:rPr lang="en-US" dirty="0" smtClean="0"/>
              <a:t>, </a:t>
            </a:r>
            <a:r>
              <a:rPr lang="en-US" dirty="0" err="1"/>
              <a:t>mediul</a:t>
            </a:r>
            <a:r>
              <a:rPr lang="en-US" dirty="0"/>
              <a:t> economic din </a:t>
            </a:r>
            <a:r>
              <a:rPr lang="en-US" dirty="0" err="1" smtClean="0"/>
              <a:t>România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 smtClean="0"/>
              <a:t>deschide</a:t>
            </a:r>
            <a:r>
              <a:rPr lang="en-US" dirty="0" smtClean="0"/>
              <a:t> o </a:t>
            </a:r>
            <a:r>
              <a:rPr lang="en-US" dirty="0" err="1"/>
              <a:t>afacere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hevron 8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rgbClr val="73BA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  <p:sp>
        <p:nvSpPr>
          <p:cNvPr id="15" name="Chevron 14"/>
          <p:cNvSpPr/>
          <p:nvPr/>
        </p:nvSpPr>
        <p:spPr>
          <a:xfrm>
            <a:off x="4211960" y="3873738"/>
            <a:ext cx="369071" cy="851406"/>
          </a:xfrm>
          <a:prstGeom prst="chevron">
            <a:avLst/>
          </a:prstGeom>
          <a:noFill/>
          <a:ln>
            <a:solidFill>
              <a:srgbClr val="C1D0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751900" y="5445217"/>
            <a:ext cx="3626436" cy="756697"/>
            <a:chOff x="4751900" y="5445217"/>
            <a:chExt cx="3626436" cy="756697"/>
          </a:xfrm>
        </p:grpSpPr>
        <p:sp>
          <p:nvSpPr>
            <p:cNvPr id="8" name="Rectangle 7"/>
            <p:cNvSpPr/>
            <p:nvPr/>
          </p:nvSpPr>
          <p:spPr>
            <a:xfrm>
              <a:off x="4777936" y="5913882"/>
              <a:ext cx="3600400" cy="288032"/>
            </a:xfrm>
            <a:prstGeom prst="rect">
              <a:avLst/>
            </a:prstGeom>
            <a:solidFill>
              <a:srgbClr val="8CCB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1900" y="5913882"/>
              <a:ext cx="2412388" cy="2880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28164" y="5913882"/>
              <a:ext cx="504000" cy="2880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7555434" y="5445217"/>
              <a:ext cx="792088" cy="360047"/>
            </a:xfrm>
            <a:prstGeom prst="wedgeRectCallout">
              <a:avLst>
                <a:gd name="adj1" fmla="val -20233"/>
                <a:gd name="adj2" fmla="val 6607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20.0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88024" y="5462213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7F7F7F"/>
                  </a:solidFill>
                  <a:latin typeface="Avenir Book"/>
                  <a:cs typeface="Avenir Book"/>
                </a:rPr>
                <a:t>TOTAL</a:t>
              </a:r>
              <a:endParaRPr lang="en-US" sz="1200" b="1" dirty="0">
                <a:solidFill>
                  <a:srgbClr val="7F7F7F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4772474" y="2204896"/>
            <a:ext cx="3599999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1100" dirty="0" smtClean="0">
                <a:solidFill>
                  <a:schemeClr val="bg2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1100" dirty="0" err="1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Inoportun</a:t>
            </a:r>
            <a:r>
              <a:rPr lang="en-US" sz="1100" dirty="0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  </a:t>
            </a:r>
            <a:r>
              <a:rPr lang="en-US" sz="1100" dirty="0" smtClean="0">
                <a:solidFill>
                  <a:schemeClr val="accent4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1100" dirty="0" err="1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nici</a:t>
            </a:r>
            <a:r>
              <a:rPr lang="en-US" sz="1100" dirty="0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inoportun</a:t>
            </a:r>
            <a:r>
              <a:rPr lang="en-US" sz="1100" dirty="0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nici</a:t>
            </a:r>
            <a:r>
              <a:rPr lang="en-US" sz="1100" dirty="0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oportun</a:t>
            </a:r>
            <a:r>
              <a:rPr lang="en-US" sz="1100" dirty="0" smtClean="0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  </a:t>
            </a:r>
            <a:r>
              <a:rPr lang="en-US" sz="1100" dirty="0" smtClean="0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1100" dirty="0" err="1">
                <a:solidFill>
                  <a:schemeClr val="bg1"/>
                </a:solidFill>
                <a:latin typeface="Gill Sans Light"/>
                <a:ea typeface="Wingdings"/>
                <a:cs typeface="Gill Sans Light"/>
                <a:sym typeface="Wingdings"/>
              </a:rPr>
              <a:t>oportun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751900" y="4533118"/>
            <a:ext cx="3626436" cy="756697"/>
            <a:chOff x="4751900" y="4533118"/>
            <a:chExt cx="3626436" cy="756697"/>
          </a:xfrm>
        </p:grpSpPr>
        <p:sp>
          <p:nvSpPr>
            <p:cNvPr id="88" name="Rectangle 87"/>
            <p:cNvSpPr/>
            <p:nvPr/>
          </p:nvSpPr>
          <p:spPr>
            <a:xfrm>
              <a:off x="4777936" y="5001783"/>
              <a:ext cx="3600400" cy="288032"/>
            </a:xfrm>
            <a:prstGeom prst="rect">
              <a:avLst/>
            </a:prstGeom>
            <a:solidFill>
              <a:srgbClr val="8CCB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751900" y="5001783"/>
              <a:ext cx="2556388" cy="2880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08304" y="5001783"/>
              <a:ext cx="467999" cy="2880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ular Callout 90"/>
            <p:cNvSpPr/>
            <p:nvPr/>
          </p:nvSpPr>
          <p:spPr>
            <a:xfrm>
              <a:off x="7555434" y="4533118"/>
              <a:ext cx="792088" cy="360047"/>
            </a:xfrm>
            <a:prstGeom prst="wedgeRectCallout">
              <a:avLst>
                <a:gd name="adj1" fmla="val -20233"/>
                <a:gd name="adj2" fmla="val 6607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16.5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88024" y="4550114"/>
              <a:ext cx="2088232" cy="41549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Nu am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avut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firmă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și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nici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nu am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în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prezent</a:t>
              </a:r>
              <a:endParaRPr lang="en-US" sz="1200" dirty="0">
                <a:solidFill>
                  <a:srgbClr val="7F7F7F"/>
                </a:solidFill>
                <a:latin typeface="Avenir Book"/>
                <a:cs typeface="Avenir Book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751900" y="3621019"/>
            <a:ext cx="3626436" cy="756697"/>
            <a:chOff x="4751900" y="3621019"/>
            <a:chExt cx="3626436" cy="756697"/>
          </a:xfrm>
        </p:grpSpPr>
        <p:sp>
          <p:nvSpPr>
            <p:cNvPr id="94" name="Rectangle 93"/>
            <p:cNvSpPr/>
            <p:nvPr/>
          </p:nvSpPr>
          <p:spPr>
            <a:xfrm>
              <a:off x="4777936" y="4089684"/>
              <a:ext cx="3600400" cy="288032"/>
            </a:xfrm>
            <a:prstGeom prst="rect">
              <a:avLst/>
            </a:prstGeom>
            <a:solidFill>
              <a:srgbClr val="8CCB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751900" y="4089684"/>
              <a:ext cx="2412388" cy="2880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128165" y="4089684"/>
              <a:ext cx="431999" cy="2880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ular Callout 96"/>
            <p:cNvSpPr/>
            <p:nvPr/>
          </p:nvSpPr>
          <p:spPr>
            <a:xfrm>
              <a:off x="7308304" y="3621019"/>
              <a:ext cx="792088" cy="360047"/>
            </a:xfrm>
            <a:prstGeom prst="wedgeRectCallout">
              <a:avLst>
                <a:gd name="adj1" fmla="val -20233"/>
                <a:gd name="adj2" fmla="val 6607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21.0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788024" y="3638015"/>
              <a:ext cx="2088232" cy="41549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Da, am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avut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o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firmă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dar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nu o </a:t>
              </a:r>
              <a:r>
                <a:rPr lang="en-US" sz="1200" dirty="0" err="1">
                  <a:solidFill>
                    <a:srgbClr val="7F7F7F"/>
                  </a:solidFill>
                  <a:latin typeface="Avenir Book"/>
                  <a:cs typeface="Avenir Book"/>
                </a:rPr>
                <a:t>mai</a:t>
              </a:r>
              <a:r>
                <a:rPr lang="en-US" sz="1200" dirty="0">
                  <a:solidFill>
                    <a:srgbClr val="7F7F7F"/>
                  </a:solidFill>
                  <a:latin typeface="Avenir Book"/>
                  <a:cs typeface="Avenir Book"/>
                </a:rPr>
                <a:t> am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51902" y="2708920"/>
            <a:ext cx="3626434" cy="756697"/>
            <a:chOff x="4751902" y="2708920"/>
            <a:chExt cx="3626434" cy="756697"/>
          </a:xfrm>
        </p:grpSpPr>
        <p:sp>
          <p:nvSpPr>
            <p:cNvPr id="100" name="Rectangle 99"/>
            <p:cNvSpPr/>
            <p:nvPr/>
          </p:nvSpPr>
          <p:spPr>
            <a:xfrm>
              <a:off x="4777936" y="3177585"/>
              <a:ext cx="3600400" cy="288032"/>
            </a:xfrm>
            <a:prstGeom prst="rect">
              <a:avLst/>
            </a:prstGeom>
            <a:solidFill>
              <a:srgbClr val="8CCB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751902" y="3177585"/>
              <a:ext cx="1836384" cy="2880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588224" y="3177585"/>
              <a:ext cx="504000" cy="2880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ular Callout 102"/>
            <p:cNvSpPr/>
            <p:nvPr/>
          </p:nvSpPr>
          <p:spPr>
            <a:xfrm>
              <a:off x="6852738" y="2708920"/>
              <a:ext cx="792088" cy="360047"/>
            </a:xfrm>
            <a:prstGeom prst="wedgeRectCallout">
              <a:avLst>
                <a:gd name="adj1" fmla="val -20233"/>
                <a:gd name="adj2" fmla="val 6607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35.8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788024" y="2725916"/>
              <a:ext cx="2088232" cy="230832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/>
                  <a:cs typeface="Avenir Book"/>
                </a:rPr>
                <a:t>Da, am o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/>
                  <a:cs typeface="Avenir Book"/>
                </a:rPr>
                <a:t>firmă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/>
                  <a:cs typeface="Avenir Book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/>
                  <a:cs typeface="Avenir Book"/>
                </a:rPr>
                <a:t>în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/>
                  <a:cs typeface="Avenir Book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/>
                  <a:cs typeface="Avenir Book"/>
                </a:rPr>
                <a:t>prezent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endParaRPr>
            </a:p>
          </p:txBody>
        </p:sp>
      </p:grp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335" r="-11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4488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3" grpId="0" build="p"/>
      <p:bldP spid="5" grpId="0" build="p"/>
      <p:bldP spid="15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</a:t>
            </a:r>
            <a:r>
              <a:rPr lang="en-US" dirty="0" err="1" smtClean="0"/>
              <a:t>ntreprenoria</a:t>
            </a:r>
            <a:r>
              <a:rPr lang="ro-RO" dirty="0" smtClean="0"/>
              <a:t>tul în România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2132856"/>
            <a:ext cx="2298668" cy="4091325"/>
            <a:chOff x="4572000" y="2216983"/>
            <a:chExt cx="2298668" cy="409132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2000" y="2219385"/>
              <a:ext cx="259199" cy="2879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6937" y="3170117"/>
              <a:ext cx="169325" cy="2883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2000" y="2694901"/>
              <a:ext cx="259199" cy="2879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6937" y="3645345"/>
              <a:ext cx="169325" cy="2883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6937" y="4120273"/>
              <a:ext cx="169325" cy="2883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35600" y="4595126"/>
              <a:ext cx="131999" cy="28799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35600" y="5069890"/>
              <a:ext cx="131999" cy="28799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88901" y="6018511"/>
              <a:ext cx="225397" cy="28979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35600" y="5544879"/>
              <a:ext cx="131999" cy="2879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98608" y="2219385"/>
              <a:ext cx="259199" cy="28799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43545" y="3170195"/>
              <a:ext cx="169325" cy="2883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98608" y="2694940"/>
              <a:ext cx="259199" cy="28799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43545" y="3645462"/>
              <a:ext cx="169325" cy="2883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62208" y="4120429"/>
              <a:ext cx="131999" cy="28799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62208" y="4595007"/>
              <a:ext cx="131999" cy="28799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62208" y="5069810"/>
              <a:ext cx="131999" cy="28799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15509" y="6018511"/>
              <a:ext cx="225397" cy="28979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62208" y="5544838"/>
              <a:ext cx="131999" cy="28799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5216" y="2216983"/>
              <a:ext cx="259199" cy="28799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0153" y="3168627"/>
              <a:ext cx="169325" cy="2883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0153" y="2692799"/>
              <a:ext cx="169325" cy="28831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0153" y="3644155"/>
              <a:ext cx="169325" cy="28831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88816" y="4119383"/>
              <a:ext cx="131999" cy="28799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88816" y="4594222"/>
              <a:ext cx="131999" cy="28799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88816" y="5069286"/>
              <a:ext cx="131999" cy="28799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42117" y="6018511"/>
              <a:ext cx="225397" cy="28979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88816" y="5544575"/>
              <a:ext cx="131999" cy="28799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51824" y="2219385"/>
              <a:ext cx="259199" cy="28799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761" y="3170429"/>
              <a:ext cx="169325" cy="28831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761" y="2694901"/>
              <a:ext cx="169325" cy="28831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761" y="3645657"/>
              <a:ext cx="169325" cy="28831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5424" y="4120585"/>
              <a:ext cx="131999" cy="28799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5424" y="4595124"/>
              <a:ext cx="131999" cy="28799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5424" y="5069888"/>
              <a:ext cx="131999" cy="28799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8725" y="6018511"/>
              <a:ext cx="225397" cy="28979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5424" y="5544877"/>
              <a:ext cx="131999" cy="28799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78432" y="2219385"/>
              <a:ext cx="259199" cy="28799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23369" y="3170429"/>
              <a:ext cx="169325" cy="28831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23369" y="2694901"/>
              <a:ext cx="169325" cy="28831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23369" y="3645657"/>
              <a:ext cx="169325" cy="28831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42032" y="4120585"/>
              <a:ext cx="131999" cy="2879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42032" y="4595124"/>
              <a:ext cx="131999" cy="287997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42032" y="5069888"/>
              <a:ext cx="131999" cy="287997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95333" y="6018511"/>
              <a:ext cx="225397" cy="28979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42032" y="5544877"/>
              <a:ext cx="131999" cy="28799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05040" y="2219385"/>
              <a:ext cx="259199" cy="28799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49977" y="3169979"/>
              <a:ext cx="169325" cy="28831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49977" y="2694676"/>
              <a:ext cx="169325" cy="28831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49977" y="3644982"/>
              <a:ext cx="169325" cy="28831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68640" y="4119685"/>
              <a:ext cx="131999" cy="287997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68640" y="4593999"/>
              <a:ext cx="131999" cy="28799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68640" y="5068538"/>
              <a:ext cx="131999" cy="287997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21941" y="6018511"/>
              <a:ext cx="225397" cy="28979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21941" y="5543302"/>
              <a:ext cx="225397" cy="28979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31648" y="2219385"/>
              <a:ext cx="259199" cy="28799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76585" y="3169979"/>
              <a:ext cx="169325" cy="28831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76585" y="2694676"/>
              <a:ext cx="169325" cy="28831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76585" y="3644982"/>
              <a:ext cx="169325" cy="28831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95248" y="4119685"/>
              <a:ext cx="131999" cy="287997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95248" y="4593999"/>
              <a:ext cx="131999" cy="287997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95248" y="5068538"/>
              <a:ext cx="131999" cy="28799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48549" y="6018511"/>
              <a:ext cx="225397" cy="28979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48549" y="5543302"/>
              <a:ext cx="225397" cy="28979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1469" y="2219385"/>
              <a:ext cx="259199" cy="28799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56406" y="3169979"/>
              <a:ext cx="169325" cy="28831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56406" y="2694676"/>
              <a:ext cx="169325" cy="28831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56406" y="3644982"/>
              <a:ext cx="169325" cy="28831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5069" y="4119685"/>
              <a:ext cx="131999" cy="28799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5069" y="4593999"/>
              <a:ext cx="131999" cy="28799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5069" y="5068538"/>
              <a:ext cx="131999" cy="287997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28370" y="6018511"/>
              <a:ext cx="225397" cy="28979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28370" y="5543302"/>
              <a:ext cx="225397" cy="28979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58256" y="2219385"/>
              <a:ext cx="259199" cy="287999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3193" y="3169979"/>
              <a:ext cx="169325" cy="28831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3193" y="2694676"/>
              <a:ext cx="169325" cy="28831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3193" y="3644982"/>
              <a:ext cx="169325" cy="28831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1856" y="4119685"/>
              <a:ext cx="131999" cy="28799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1856" y="4593999"/>
              <a:ext cx="131999" cy="28799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1856" y="5068538"/>
              <a:ext cx="131999" cy="28799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75157" y="6018511"/>
              <a:ext cx="225397" cy="28979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75157" y="5543302"/>
              <a:ext cx="225397" cy="28979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84864" y="2219385"/>
              <a:ext cx="259199" cy="28799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9801" y="3169979"/>
              <a:ext cx="169325" cy="288311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9801" y="2694676"/>
              <a:ext cx="169325" cy="288311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9801" y="3644982"/>
              <a:ext cx="169325" cy="28831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48464" y="4119685"/>
              <a:ext cx="131999" cy="28799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48464" y="4593999"/>
              <a:ext cx="131999" cy="28799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48464" y="5068538"/>
              <a:ext cx="131999" cy="28799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01765" y="6018511"/>
              <a:ext cx="225397" cy="28979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01765" y="5543302"/>
              <a:ext cx="225397" cy="289797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3707904" y="2774964"/>
            <a:ext cx="2880000" cy="43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4400" rIns="36000" bIns="1080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Am </a:t>
            </a:r>
            <a:r>
              <a:rPr lang="ro-RO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î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nceput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deja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demersurile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pentru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deschiderea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propriei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afaceri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516216" y="2720460"/>
            <a:ext cx="535596" cy="5410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2.4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491880" y="2257364"/>
            <a:ext cx="2880000" cy="432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4400" rIns="36000" bIns="1080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Am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propria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afacere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6268652" y="2204864"/>
            <a:ext cx="535596" cy="54100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Gill Sans"/>
                <a:cs typeface="Gill Sans"/>
              </a:rPr>
              <a:t>12.2</a:t>
            </a:r>
            <a:endParaRPr lang="en-US" sz="1600" dirty="0">
              <a:latin typeface="Gill Sans"/>
              <a:cs typeface="Gill Sans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2656594" y="2455431"/>
            <a:ext cx="846992" cy="35975"/>
          </a:xfrm>
          <a:custGeom>
            <a:avLst/>
            <a:gdLst>
              <a:gd name="connsiteX0" fmla="*/ 0 w 2633990"/>
              <a:gd name="connsiteY0" fmla="*/ 0 h 105825"/>
              <a:gd name="connsiteX1" fmla="*/ 117589 w 2633990"/>
              <a:gd name="connsiteY1" fmla="*/ 105825 h 105825"/>
              <a:gd name="connsiteX2" fmla="*/ 2633990 w 2633990"/>
              <a:gd name="connsiteY2" fmla="*/ 105825 h 105825"/>
              <a:gd name="connsiteX0" fmla="*/ 0 w 1199407"/>
              <a:gd name="connsiteY0" fmla="*/ 0 h 105825"/>
              <a:gd name="connsiteX1" fmla="*/ 117589 w 1199407"/>
              <a:gd name="connsiteY1" fmla="*/ 105825 h 105825"/>
              <a:gd name="connsiteX2" fmla="*/ 1199407 w 1199407"/>
              <a:gd name="connsiteY2" fmla="*/ 105825 h 105825"/>
              <a:gd name="connsiteX0" fmla="*/ 0 w 1293478"/>
              <a:gd name="connsiteY0" fmla="*/ 0 h 105825"/>
              <a:gd name="connsiteX1" fmla="*/ 117589 w 1293478"/>
              <a:gd name="connsiteY1" fmla="*/ 105825 h 105825"/>
              <a:gd name="connsiteX2" fmla="*/ 1293478 w 1293478"/>
              <a:gd name="connsiteY2" fmla="*/ 105825 h 105825"/>
              <a:gd name="connsiteX0" fmla="*/ 0 w 881917"/>
              <a:gd name="connsiteY0" fmla="*/ 0 h 105825"/>
              <a:gd name="connsiteX1" fmla="*/ 117589 w 881917"/>
              <a:gd name="connsiteY1" fmla="*/ 105825 h 105825"/>
              <a:gd name="connsiteX2" fmla="*/ 881917 w 881917"/>
              <a:gd name="connsiteY2" fmla="*/ 105825 h 105825"/>
              <a:gd name="connsiteX0" fmla="*/ 0 w 846992"/>
              <a:gd name="connsiteY0" fmla="*/ 0 h 35975"/>
              <a:gd name="connsiteX1" fmla="*/ 82664 w 846992"/>
              <a:gd name="connsiteY1" fmla="*/ 35975 h 35975"/>
              <a:gd name="connsiteX2" fmla="*/ 846992 w 846992"/>
              <a:gd name="connsiteY2" fmla="*/ 35975 h 3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992" h="35975">
                <a:moveTo>
                  <a:pt x="0" y="0"/>
                </a:moveTo>
                <a:lnTo>
                  <a:pt x="82664" y="35975"/>
                </a:lnTo>
                <a:lnTo>
                  <a:pt x="846992" y="35975"/>
                </a:lnTo>
              </a:path>
            </a:pathLst>
          </a:custGeom>
          <a:ln w="6350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3960033" y="3279238"/>
            <a:ext cx="2880000" cy="432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4400" rIns="36000" bIns="10800"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pregatit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ro-RO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ş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sigur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o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voi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face 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î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n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urm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toarele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12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luni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772708" y="3224734"/>
            <a:ext cx="535596" cy="541008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Gill Sans"/>
                <a:cs typeface="Gill Sans"/>
              </a:rPr>
              <a:t>10.4</a:t>
            </a:r>
            <a:endParaRPr lang="en-US" sz="1600" dirty="0">
              <a:latin typeface="Gill Sans"/>
              <a:cs typeface="Gill Sans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212280" y="3807498"/>
            <a:ext cx="2880000" cy="432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4400" rIns="36000" bIns="10800" rtlCol="0" anchor="ctr"/>
          <a:lstStyle/>
          <a:p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preg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tit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dar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î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n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urm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toarele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12</a:t>
            </a:r>
          </a:p>
          <a:p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luni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ro-RO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î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mi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adun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ideile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ro-RO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ş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fac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planul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6988732" y="3752994"/>
            <a:ext cx="535596" cy="54100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Gill Sans"/>
                <a:cs typeface="Gill Sans"/>
              </a:rPr>
              <a:t>26.6</a:t>
            </a:r>
            <a:endParaRPr lang="en-US" sz="1600" dirty="0">
              <a:latin typeface="Gill Sans"/>
              <a:cs typeface="Gill Sans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4498975" y="4670688"/>
            <a:ext cx="2880000" cy="432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4400" rIns="36000" bIns="1080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Nu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preg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tit 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î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nc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pentru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a 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m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g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â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ndi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la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propria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afacere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7308304" y="4616184"/>
            <a:ext cx="535596" cy="54100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Gill Sans"/>
                <a:cs typeface="Gill Sans"/>
              </a:rPr>
              <a:t>33.9</a:t>
            </a:r>
            <a:endParaRPr lang="en-US" sz="1600" dirty="0">
              <a:latin typeface="Gill Sans"/>
              <a:cs typeface="Gill Sans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4713288" y="5678800"/>
            <a:ext cx="288000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4400" rIns="36000" bIns="1080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Nu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interesat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(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) s</a:t>
            </a:r>
            <a:r>
              <a:rPr lang="ro-RO" sz="1200" dirty="0" smtClean="0">
                <a:solidFill>
                  <a:schemeClr val="bg1"/>
                </a:solidFill>
                <a:latin typeface="Avenir Book"/>
                <a:cs typeface="Avenir Book"/>
              </a:rPr>
              <a:t>ă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ro-RO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î</a:t>
            </a:r>
            <a:r>
              <a:rPr lang="en-US" sz="1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ncep</a:t>
            </a:r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o </a:t>
            </a:r>
            <a:r>
              <a:rPr lang="en-US" sz="1200" dirty="0" err="1">
                <a:solidFill>
                  <a:schemeClr val="bg1"/>
                </a:solidFill>
                <a:latin typeface="Avenir Book"/>
                <a:cs typeface="Avenir Book"/>
              </a:rPr>
              <a:t>afacere</a:t>
            </a:r>
            <a:r>
              <a:rPr lang="en-US" sz="1200" dirty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7524328" y="5624296"/>
            <a:ext cx="535596" cy="541008"/>
          </a:xfrm>
          <a:prstGeom prst="ellipse">
            <a:avLst/>
          </a:prstGeom>
          <a:solidFill>
            <a:srgbClr val="73BAEC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Gill Sans"/>
                <a:cs typeface="Gill Sans"/>
              </a:rPr>
              <a:t>14.6</a:t>
            </a:r>
            <a:endParaRPr lang="en-US" sz="1600" dirty="0">
              <a:latin typeface="Gill Sans"/>
              <a:cs typeface="Gill San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2656594" y="2972977"/>
            <a:ext cx="1061215" cy="35975"/>
          </a:xfrm>
          <a:custGeom>
            <a:avLst/>
            <a:gdLst>
              <a:gd name="connsiteX0" fmla="*/ 0 w 2633990"/>
              <a:gd name="connsiteY0" fmla="*/ 0 h 105825"/>
              <a:gd name="connsiteX1" fmla="*/ 117589 w 2633990"/>
              <a:gd name="connsiteY1" fmla="*/ 105825 h 105825"/>
              <a:gd name="connsiteX2" fmla="*/ 2633990 w 2633990"/>
              <a:gd name="connsiteY2" fmla="*/ 105825 h 105825"/>
              <a:gd name="connsiteX0" fmla="*/ 0 w 1199407"/>
              <a:gd name="connsiteY0" fmla="*/ 0 h 105825"/>
              <a:gd name="connsiteX1" fmla="*/ 117589 w 1199407"/>
              <a:gd name="connsiteY1" fmla="*/ 105825 h 105825"/>
              <a:gd name="connsiteX2" fmla="*/ 1199407 w 1199407"/>
              <a:gd name="connsiteY2" fmla="*/ 105825 h 105825"/>
              <a:gd name="connsiteX0" fmla="*/ 0 w 1293478"/>
              <a:gd name="connsiteY0" fmla="*/ 0 h 105825"/>
              <a:gd name="connsiteX1" fmla="*/ 117589 w 1293478"/>
              <a:gd name="connsiteY1" fmla="*/ 105825 h 105825"/>
              <a:gd name="connsiteX2" fmla="*/ 1293478 w 1293478"/>
              <a:gd name="connsiteY2" fmla="*/ 105825 h 105825"/>
              <a:gd name="connsiteX0" fmla="*/ 0 w 881917"/>
              <a:gd name="connsiteY0" fmla="*/ 0 h 105825"/>
              <a:gd name="connsiteX1" fmla="*/ 117589 w 881917"/>
              <a:gd name="connsiteY1" fmla="*/ 105825 h 105825"/>
              <a:gd name="connsiteX2" fmla="*/ 881917 w 881917"/>
              <a:gd name="connsiteY2" fmla="*/ 105825 h 105825"/>
              <a:gd name="connsiteX0" fmla="*/ 0 w 846992"/>
              <a:gd name="connsiteY0" fmla="*/ 0 h 35975"/>
              <a:gd name="connsiteX1" fmla="*/ 82664 w 846992"/>
              <a:gd name="connsiteY1" fmla="*/ 35975 h 35975"/>
              <a:gd name="connsiteX2" fmla="*/ 846992 w 846992"/>
              <a:gd name="connsiteY2" fmla="*/ 35975 h 35975"/>
              <a:gd name="connsiteX0" fmla="*/ 0 w 1061215"/>
              <a:gd name="connsiteY0" fmla="*/ 0 h 35975"/>
              <a:gd name="connsiteX1" fmla="*/ 82664 w 1061215"/>
              <a:gd name="connsiteY1" fmla="*/ 35975 h 35975"/>
              <a:gd name="connsiteX2" fmla="*/ 1061215 w 1061215"/>
              <a:gd name="connsiteY2" fmla="*/ 35975 h 3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1215" h="35975">
                <a:moveTo>
                  <a:pt x="0" y="0"/>
                </a:moveTo>
                <a:lnTo>
                  <a:pt x="82664" y="35975"/>
                </a:lnTo>
                <a:lnTo>
                  <a:pt x="1061215" y="35975"/>
                </a:lnTo>
              </a:path>
            </a:pathLst>
          </a:custGeom>
          <a:ln w="6350" cmpd="sng">
            <a:solidFill>
              <a:schemeClr val="accent5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2656594" y="3477251"/>
            <a:ext cx="1300940" cy="41075"/>
          </a:xfrm>
          <a:custGeom>
            <a:avLst/>
            <a:gdLst>
              <a:gd name="connsiteX0" fmla="*/ 0 w 2633990"/>
              <a:gd name="connsiteY0" fmla="*/ 0 h 105825"/>
              <a:gd name="connsiteX1" fmla="*/ 117589 w 2633990"/>
              <a:gd name="connsiteY1" fmla="*/ 105825 h 105825"/>
              <a:gd name="connsiteX2" fmla="*/ 2633990 w 2633990"/>
              <a:gd name="connsiteY2" fmla="*/ 105825 h 105825"/>
              <a:gd name="connsiteX0" fmla="*/ 0 w 1199407"/>
              <a:gd name="connsiteY0" fmla="*/ 0 h 105825"/>
              <a:gd name="connsiteX1" fmla="*/ 117589 w 1199407"/>
              <a:gd name="connsiteY1" fmla="*/ 105825 h 105825"/>
              <a:gd name="connsiteX2" fmla="*/ 1199407 w 1199407"/>
              <a:gd name="connsiteY2" fmla="*/ 105825 h 105825"/>
              <a:gd name="connsiteX0" fmla="*/ 0 w 1293478"/>
              <a:gd name="connsiteY0" fmla="*/ 0 h 105825"/>
              <a:gd name="connsiteX1" fmla="*/ 117589 w 1293478"/>
              <a:gd name="connsiteY1" fmla="*/ 105825 h 105825"/>
              <a:gd name="connsiteX2" fmla="*/ 1293478 w 1293478"/>
              <a:gd name="connsiteY2" fmla="*/ 105825 h 105825"/>
              <a:gd name="connsiteX0" fmla="*/ 0 w 881917"/>
              <a:gd name="connsiteY0" fmla="*/ 0 h 105825"/>
              <a:gd name="connsiteX1" fmla="*/ 117589 w 881917"/>
              <a:gd name="connsiteY1" fmla="*/ 105825 h 105825"/>
              <a:gd name="connsiteX2" fmla="*/ 881917 w 881917"/>
              <a:gd name="connsiteY2" fmla="*/ 105825 h 105825"/>
              <a:gd name="connsiteX0" fmla="*/ 0 w 846992"/>
              <a:gd name="connsiteY0" fmla="*/ 0 h 35975"/>
              <a:gd name="connsiteX1" fmla="*/ 82664 w 846992"/>
              <a:gd name="connsiteY1" fmla="*/ 35975 h 35975"/>
              <a:gd name="connsiteX2" fmla="*/ 846992 w 846992"/>
              <a:gd name="connsiteY2" fmla="*/ 35975 h 35975"/>
              <a:gd name="connsiteX0" fmla="*/ 0 w 1300940"/>
              <a:gd name="connsiteY0" fmla="*/ 0 h 35975"/>
              <a:gd name="connsiteX1" fmla="*/ 82664 w 1300940"/>
              <a:gd name="connsiteY1" fmla="*/ 35975 h 35975"/>
              <a:gd name="connsiteX2" fmla="*/ 1300940 w 1300940"/>
              <a:gd name="connsiteY2" fmla="*/ 20674 h 35975"/>
              <a:gd name="connsiteX0" fmla="*/ 0 w 1300940"/>
              <a:gd name="connsiteY0" fmla="*/ 0 h 41075"/>
              <a:gd name="connsiteX1" fmla="*/ 82664 w 1300940"/>
              <a:gd name="connsiteY1" fmla="*/ 35975 h 41075"/>
              <a:gd name="connsiteX2" fmla="*/ 1300940 w 1300940"/>
              <a:gd name="connsiteY2" fmla="*/ 41075 h 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0940" h="41075">
                <a:moveTo>
                  <a:pt x="0" y="0"/>
                </a:moveTo>
                <a:lnTo>
                  <a:pt x="82664" y="35975"/>
                </a:lnTo>
                <a:lnTo>
                  <a:pt x="1300940" y="41075"/>
                </a:lnTo>
              </a:path>
            </a:pathLst>
          </a:custGeom>
          <a:ln w="6350" cmpd="sng">
            <a:solidFill>
              <a:schemeClr val="accent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2656593" y="4005511"/>
            <a:ext cx="1555967" cy="35975"/>
          </a:xfrm>
          <a:custGeom>
            <a:avLst/>
            <a:gdLst>
              <a:gd name="connsiteX0" fmla="*/ 0 w 2633990"/>
              <a:gd name="connsiteY0" fmla="*/ 0 h 105825"/>
              <a:gd name="connsiteX1" fmla="*/ 117589 w 2633990"/>
              <a:gd name="connsiteY1" fmla="*/ 105825 h 105825"/>
              <a:gd name="connsiteX2" fmla="*/ 2633990 w 2633990"/>
              <a:gd name="connsiteY2" fmla="*/ 105825 h 105825"/>
              <a:gd name="connsiteX0" fmla="*/ 0 w 1199407"/>
              <a:gd name="connsiteY0" fmla="*/ 0 h 105825"/>
              <a:gd name="connsiteX1" fmla="*/ 117589 w 1199407"/>
              <a:gd name="connsiteY1" fmla="*/ 105825 h 105825"/>
              <a:gd name="connsiteX2" fmla="*/ 1199407 w 1199407"/>
              <a:gd name="connsiteY2" fmla="*/ 105825 h 105825"/>
              <a:gd name="connsiteX0" fmla="*/ 0 w 1293478"/>
              <a:gd name="connsiteY0" fmla="*/ 0 h 105825"/>
              <a:gd name="connsiteX1" fmla="*/ 117589 w 1293478"/>
              <a:gd name="connsiteY1" fmla="*/ 105825 h 105825"/>
              <a:gd name="connsiteX2" fmla="*/ 1293478 w 1293478"/>
              <a:gd name="connsiteY2" fmla="*/ 105825 h 105825"/>
              <a:gd name="connsiteX0" fmla="*/ 0 w 881917"/>
              <a:gd name="connsiteY0" fmla="*/ 0 h 105825"/>
              <a:gd name="connsiteX1" fmla="*/ 117589 w 881917"/>
              <a:gd name="connsiteY1" fmla="*/ 105825 h 105825"/>
              <a:gd name="connsiteX2" fmla="*/ 881917 w 881917"/>
              <a:gd name="connsiteY2" fmla="*/ 105825 h 105825"/>
              <a:gd name="connsiteX0" fmla="*/ 0 w 846992"/>
              <a:gd name="connsiteY0" fmla="*/ 0 h 35975"/>
              <a:gd name="connsiteX1" fmla="*/ 82664 w 846992"/>
              <a:gd name="connsiteY1" fmla="*/ 35975 h 35975"/>
              <a:gd name="connsiteX2" fmla="*/ 846992 w 846992"/>
              <a:gd name="connsiteY2" fmla="*/ 35975 h 35975"/>
              <a:gd name="connsiteX0" fmla="*/ 0 w 1561068"/>
              <a:gd name="connsiteY0" fmla="*/ 0 h 41076"/>
              <a:gd name="connsiteX1" fmla="*/ 82664 w 1561068"/>
              <a:gd name="connsiteY1" fmla="*/ 35975 h 41076"/>
              <a:gd name="connsiteX2" fmla="*/ 1561068 w 1561068"/>
              <a:gd name="connsiteY2" fmla="*/ 41076 h 41076"/>
              <a:gd name="connsiteX0" fmla="*/ 0 w 1561068"/>
              <a:gd name="connsiteY0" fmla="*/ 0 h 35975"/>
              <a:gd name="connsiteX1" fmla="*/ 82664 w 1561068"/>
              <a:gd name="connsiteY1" fmla="*/ 35975 h 35975"/>
              <a:gd name="connsiteX2" fmla="*/ 1561068 w 1561068"/>
              <a:gd name="connsiteY2" fmla="*/ 15574 h 35975"/>
              <a:gd name="connsiteX0" fmla="*/ 0 w 1561068"/>
              <a:gd name="connsiteY0" fmla="*/ 0 h 41076"/>
              <a:gd name="connsiteX1" fmla="*/ 82664 w 1561068"/>
              <a:gd name="connsiteY1" fmla="*/ 35975 h 41076"/>
              <a:gd name="connsiteX2" fmla="*/ 1561068 w 1561068"/>
              <a:gd name="connsiteY2" fmla="*/ 41076 h 41076"/>
              <a:gd name="connsiteX0" fmla="*/ 0 w 1555967"/>
              <a:gd name="connsiteY0" fmla="*/ 0 h 35975"/>
              <a:gd name="connsiteX1" fmla="*/ 82664 w 1555967"/>
              <a:gd name="connsiteY1" fmla="*/ 35975 h 35975"/>
              <a:gd name="connsiteX2" fmla="*/ 1555967 w 1555967"/>
              <a:gd name="connsiteY2" fmla="*/ 20674 h 35975"/>
              <a:gd name="connsiteX0" fmla="*/ 0 w 1555967"/>
              <a:gd name="connsiteY0" fmla="*/ 0 h 35975"/>
              <a:gd name="connsiteX1" fmla="*/ 82664 w 1555967"/>
              <a:gd name="connsiteY1" fmla="*/ 35975 h 35975"/>
              <a:gd name="connsiteX2" fmla="*/ 1555967 w 1555967"/>
              <a:gd name="connsiteY2" fmla="*/ 35975 h 3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967" h="35975">
                <a:moveTo>
                  <a:pt x="0" y="0"/>
                </a:moveTo>
                <a:lnTo>
                  <a:pt x="82664" y="35975"/>
                </a:lnTo>
                <a:lnTo>
                  <a:pt x="1555967" y="35975"/>
                </a:lnTo>
              </a:path>
            </a:pathLst>
          </a:custGeom>
          <a:solidFill>
            <a:srgbClr val="FFFFFF"/>
          </a:solidFill>
          <a:ln w="635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2656595" y="4868701"/>
            <a:ext cx="1856899" cy="35975"/>
          </a:xfrm>
          <a:custGeom>
            <a:avLst/>
            <a:gdLst>
              <a:gd name="connsiteX0" fmla="*/ 0 w 2633990"/>
              <a:gd name="connsiteY0" fmla="*/ 0 h 105825"/>
              <a:gd name="connsiteX1" fmla="*/ 117589 w 2633990"/>
              <a:gd name="connsiteY1" fmla="*/ 105825 h 105825"/>
              <a:gd name="connsiteX2" fmla="*/ 2633990 w 2633990"/>
              <a:gd name="connsiteY2" fmla="*/ 105825 h 105825"/>
              <a:gd name="connsiteX0" fmla="*/ 0 w 1199407"/>
              <a:gd name="connsiteY0" fmla="*/ 0 h 105825"/>
              <a:gd name="connsiteX1" fmla="*/ 117589 w 1199407"/>
              <a:gd name="connsiteY1" fmla="*/ 105825 h 105825"/>
              <a:gd name="connsiteX2" fmla="*/ 1199407 w 1199407"/>
              <a:gd name="connsiteY2" fmla="*/ 105825 h 105825"/>
              <a:gd name="connsiteX0" fmla="*/ 0 w 1293478"/>
              <a:gd name="connsiteY0" fmla="*/ 0 h 105825"/>
              <a:gd name="connsiteX1" fmla="*/ 117589 w 1293478"/>
              <a:gd name="connsiteY1" fmla="*/ 105825 h 105825"/>
              <a:gd name="connsiteX2" fmla="*/ 1293478 w 1293478"/>
              <a:gd name="connsiteY2" fmla="*/ 105825 h 105825"/>
              <a:gd name="connsiteX0" fmla="*/ 0 w 881917"/>
              <a:gd name="connsiteY0" fmla="*/ 0 h 105825"/>
              <a:gd name="connsiteX1" fmla="*/ 117589 w 881917"/>
              <a:gd name="connsiteY1" fmla="*/ 105825 h 105825"/>
              <a:gd name="connsiteX2" fmla="*/ 881917 w 881917"/>
              <a:gd name="connsiteY2" fmla="*/ 105825 h 105825"/>
              <a:gd name="connsiteX0" fmla="*/ 0 w 846992"/>
              <a:gd name="connsiteY0" fmla="*/ 0 h 35975"/>
              <a:gd name="connsiteX1" fmla="*/ 82664 w 846992"/>
              <a:gd name="connsiteY1" fmla="*/ 35975 h 35975"/>
              <a:gd name="connsiteX2" fmla="*/ 846992 w 846992"/>
              <a:gd name="connsiteY2" fmla="*/ 35975 h 35975"/>
              <a:gd name="connsiteX0" fmla="*/ 0 w 1831397"/>
              <a:gd name="connsiteY0" fmla="*/ 0 h 35975"/>
              <a:gd name="connsiteX1" fmla="*/ 82664 w 1831397"/>
              <a:gd name="connsiteY1" fmla="*/ 35975 h 35975"/>
              <a:gd name="connsiteX2" fmla="*/ 1831397 w 1831397"/>
              <a:gd name="connsiteY2" fmla="*/ 20674 h 35975"/>
              <a:gd name="connsiteX0" fmla="*/ 0 w 1841598"/>
              <a:gd name="connsiteY0" fmla="*/ 0 h 41075"/>
              <a:gd name="connsiteX1" fmla="*/ 82664 w 1841598"/>
              <a:gd name="connsiteY1" fmla="*/ 35975 h 41075"/>
              <a:gd name="connsiteX2" fmla="*/ 1841598 w 1841598"/>
              <a:gd name="connsiteY2" fmla="*/ 41075 h 41075"/>
              <a:gd name="connsiteX0" fmla="*/ 0 w 1846698"/>
              <a:gd name="connsiteY0" fmla="*/ 0 h 35975"/>
              <a:gd name="connsiteX1" fmla="*/ 82664 w 1846698"/>
              <a:gd name="connsiteY1" fmla="*/ 35975 h 35975"/>
              <a:gd name="connsiteX2" fmla="*/ 1846698 w 1846698"/>
              <a:gd name="connsiteY2" fmla="*/ 20674 h 35975"/>
              <a:gd name="connsiteX0" fmla="*/ 0 w 1851799"/>
              <a:gd name="connsiteY0" fmla="*/ 0 h 41075"/>
              <a:gd name="connsiteX1" fmla="*/ 82664 w 1851799"/>
              <a:gd name="connsiteY1" fmla="*/ 35975 h 41075"/>
              <a:gd name="connsiteX2" fmla="*/ 1851799 w 1851799"/>
              <a:gd name="connsiteY2" fmla="*/ 41075 h 41075"/>
              <a:gd name="connsiteX0" fmla="*/ 0 w 1851799"/>
              <a:gd name="connsiteY0" fmla="*/ 0 h 35975"/>
              <a:gd name="connsiteX1" fmla="*/ 82664 w 1851799"/>
              <a:gd name="connsiteY1" fmla="*/ 35975 h 35975"/>
              <a:gd name="connsiteX2" fmla="*/ 1851799 w 1851799"/>
              <a:gd name="connsiteY2" fmla="*/ 25775 h 35975"/>
              <a:gd name="connsiteX0" fmla="*/ 0 w 1851799"/>
              <a:gd name="connsiteY0" fmla="*/ 0 h 46176"/>
              <a:gd name="connsiteX1" fmla="*/ 82664 w 1851799"/>
              <a:gd name="connsiteY1" fmla="*/ 35975 h 46176"/>
              <a:gd name="connsiteX2" fmla="*/ 1851799 w 1851799"/>
              <a:gd name="connsiteY2" fmla="*/ 46176 h 46176"/>
              <a:gd name="connsiteX0" fmla="*/ 0 w 1856899"/>
              <a:gd name="connsiteY0" fmla="*/ 0 h 35975"/>
              <a:gd name="connsiteX1" fmla="*/ 82664 w 1856899"/>
              <a:gd name="connsiteY1" fmla="*/ 35975 h 35975"/>
              <a:gd name="connsiteX2" fmla="*/ 1856899 w 1856899"/>
              <a:gd name="connsiteY2" fmla="*/ 25775 h 35975"/>
              <a:gd name="connsiteX0" fmla="*/ 0 w 1856899"/>
              <a:gd name="connsiteY0" fmla="*/ 0 h 41075"/>
              <a:gd name="connsiteX1" fmla="*/ 82664 w 1856899"/>
              <a:gd name="connsiteY1" fmla="*/ 35975 h 41075"/>
              <a:gd name="connsiteX2" fmla="*/ 1856899 w 1856899"/>
              <a:gd name="connsiteY2" fmla="*/ 41075 h 41075"/>
              <a:gd name="connsiteX0" fmla="*/ 0 w 1856899"/>
              <a:gd name="connsiteY0" fmla="*/ 0 h 35975"/>
              <a:gd name="connsiteX1" fmla="*/ 82664 w 1856899"/>
              <a:gd name="connsiteY1" fmla="*/ 35975 h 35975"/>
              <a:gd name="connsiteX2" fmla="*/ 1856899 w 1856899"/>
              <a:gd name="connsiteY2" fmla="*/ 20674 h 3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899" h="35975">
                <a:moveTo>
                  <a:pt x="0" y="0"/>
                </a:moveTo>
                <a:lnTo>
                  <a:pt x="82664" y="35975"/>
                </a:lnTo>
                <a:lnTo>
                  <a:pt x="1856899" y="20674"/>
                </a:lnTo>
              </a:path>
            </a:pathLst>
          </a:custGeom>
          <a:ln w="635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2656594" y="5876813"/>
            <a:ext cx="2047142" cy="35975"/>
          </a:xfrm>
          <a:custGeom>
            <a:avLst/>
            <a:gdLst>
              <a:gd name="connsiteX0" fmla="*/ 0 w 2633990"/>
              <a:gd name="connsiteY0" fmla="*/ 0 h 105825"/>
              <a:gd name="connsiteX1" fmla="*/ 117589 w 2633990"/>
              <a:gd name="connsiteY1" fmla="*/ 105825 h 105825"/>
              <a:gd name="connsiteX2" fmla="*/ 2633990 w 2633990"/>
              <a:gd name="connsiteY2" fmla="*/ 105825 h 105825"/>
              <a:gd name="connsiteX0" fmla="*/ 0 w 1199407"/>
              <a:gd name="connsiteY0" fmla="*/ 0 h 105825"/>
              <a:gd name="connsiteX1" fmla="*/ 117589 w 1199407"/>
              <a:gd name="connsiteY1" fmla="*/ 105825 h 105825"/>
              <a:gd name="connsiteX2" fmla="*/ 1199407 w 1199407"/>
              <a:gd name="connsiteY2" fmla="*/ 105825 h 105825"/>
              <a:gd name="connsiteX0" fmla="*/ 0 w 1293478"/>
              <a:gd name="connsiteY0" fmla="*/ 0 h 105825"/>
              <a:gd name="connsiteX1" fmla="*/ 117589 w 1293478"/>
              <a:gd name="connsiteY1" fmla="*/ 105825 h 105825"/>
              <a:gd name="connsiteX2" fmla="*/ 1293478 w 1293478"/>
              <a:gd name="connsiteY2" fmla="*/ 105825 h 105825"/>
              <a:gd name="connsiteX0" fmla="*/ 0 w 881917"/>
              <a:gd name="connsiteY0" fmla="*/ 0 h 105825"/>
              <a:gd name="connsiteX1" fmla="*/ 117589 w 881917"/>
              <a:gd name="connsiteY1" fmla="*/ 105825 h 105825"/>
              <a:gd name="connsiteX2" fmla="*/ 881917 w 881917"/>
              <a:gd name="connsiteY2" fmla="*/ 105825 h 105825"/>
              <a:gd name="connsiteX0" fmla="*/ 0 w 846992"/>
              <a:gd name="connsiteY0" fmla="*/ 0 h 35975"/>
              <a:gd name="connsiteX1" fmla="*/ 82664 w 846992"/>
              <a:gd name="connsiteY1" fmla="*/ 35975 h 35975"/>
              <a:gd name="connsiteX2" fmla="*/ 846992 w 846992"/>
              <a:gd name="connsiteY2" fmla="*/ 35975 h 35975"/>
              <a:gd name="connsiteX0" fmla="*/ 0 w 2047142"/>
              <a:gd name="connsiteY0" fmla="*/ 0 h 35975"/>
              <a:gd name="connsiteX1" fmla="*/ 82664 w 2047142"/>
              <a:gd name="connsiteY1" fmla="*/ 35975 h 35975"/>
              <a:gd name="connsiteX2" fmla="*/ 2047142 w 2047142"/>
              <a:gd name="connsiteY2" fmla="*/ 29625 h 3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142" h="35975">
                <a:moveTo>
                  <a:pt x="0" y="0"/>
                </a:moveTo>
                <a:lnTo>
                  <a:pt x="82664" y="35975"/>
                </a:lnTo>
                <a:lnTo>
                  <a:pt x="2047142" y="29625"/>
                </a:lnTo>
              </a:path>
            </a:pathLst>
          </a:custGeom>
          <a:noFill/>
          <a:ln w="635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Chevron 143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5" name="Chevron 144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6" name="Chevron 145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7" name="Chevron 146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8" name="Pentagon 147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rgbClr val="73BA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1996029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Deschiderea</a:t>
            </a:r>
            <a:r>
              <a:rPr lang="en-US" sz="2800" dirty="0"/>
              <a:t> </a:t>
            </a:r>
            <a:r>
              <a:rPr lang="en-US" sz="2800" dirty="0" err="1"/>
              <a:t>către</a:t>
            </a:r>
            <a:r>
              <a:rPr lang="en-US" sz="2800" dirty="0"/>
              <a:t> </a:t>
            </a:r>
            <a:r>
              <a:rPr lang="en-US" sz="2800" dirty="0" err="1"/>
              <a:t>antreprenoriat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contextul</a:t>
            </a:r>
            <a:r>
              <a:rPr lang="en-US" sz="2800" dirty="0"/>
              <a:t> </a:t>
            </a:r>
            <a:r>
              <a:rPr lang="en-US" sz="2800" dirty="0" err="1"/>
              <a:t>experienței</a:t>
            </a:r>
            <a:r>
              <a:rPr lang="en-US" sz="2800" dirty="0"/>
              <a:t> </a:t>
            </a:r>
            <a:r>
              <a:rPr lang="en-US" sz="2800" dirty="0" err="1"/>
              <a:t>anterioare</a:t>
            </a:r>
            <a:endParaRPr lang="en-US" sz="2800" dirty="0"/>
          </a:p>
        </p:txBody>
      </p:sp>
      <p:sp>
        <p:nvSpPr>
          <p:cNvPr id="182" name="Chevron 181"/>
          <p:cNvSpPr/>
          <p:nvPr/>
        </p:nvSpPr>
        <p:spPr>
          <a:xfrm>
            <a:off x="4144134" y="4138254"/>
            <a:ext cx="369071" cy="851406"/>
          </a:xfrm>
          <a:prstGeom prst="chevron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79512" y="1412776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64"/>
              </a:spcBef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Care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dintre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urm</a:t>
            </a:r>
            <a:r>
              <a:rPr lang="ro-R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ă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toarele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 afirma</a:t>
            </a:r>
            <a:r>
              <a:rPr lang="ro-R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ţ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ii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 descrie cel mai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bine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situa</a:t>
            </a:r>
            <a:r>
              <a:rPr lang="ro-R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ţ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ia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dvs</a:t>
            </a:r>
            <a:r>
              <a:rPr lang="ro-R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.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?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8033" y="2996953"/>
            <a:ext cx="3719912" cy="3240367"/>
          </a:xfrm>
          <a:prstGeom prst="roundRect">
            <a:avLst>
              <a:gd name="adj" fmla="val 3550"/>
            </a:avLst>
          </a:prstGeom>
          <a:noFill/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1113860"/>
              </p:ext>
            </p:extLst>
          </p:nvPr>
        </p:nvGraphicFramePr>
        <p:xfrm>
          <a:off x="4648200" y="1600200"/>
          <a:ext cx="4038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5536" y="2392506"/>
            <a:ext cx="3543806" cy="3796314"/>
            <a:chOff x="395536" y="2392506"/>
            <a:chExt cx="3543806" cy="3796314"/>
          </a:xfrm>
        </p:grpSpPr>
        <p:grpSp>
          <p:nvGrpSpPr>
            <p:cNvPr id="113" name="Group 112"/>
            <p:cNvGrpSpPr/>
            <p:nvPr/>
          </p:nvGrpSpPr>
          <p:grpSpPr>
            <a:xfrm>
              <a:off x="395536" y="4975392"/>
              <a:ext cx="3543806" cy="577008"/>
              <a:chOff x="395536" y="4763894"/>
              <a:chExt cx="3543806" cy="577008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1583949" y="4803431"/>
                <a:ext cx="720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21.5%</a:t>
                </a:r>
                <a:endParaRPr lang="en-US" sz="120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115" name="Chevron 114"/>
              <p:cNvSpPr/>
              <p:nvPr/>
            </p:nvSpPr>
            <p:spPr>
              <a:xfrm>
                <a:off x="839679" y="4802540"/>
                <a:ext cx="1367991" cy="505006"/>
              </a:xfrm>
              <a:prstGeom prst="chevron">
                <a:avLst>
                  <a:gd name="adj" fmla="val 1331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Nu sunt preg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tit 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î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nc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pentru a m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g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â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ndi la propria afacere </a:t>
                </a:r>
                <a:endParaRPr lang="it-IT" sz="900" dirty="0">
                  <a:solidFill>
                    <a:schemeClr val="bg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395536" y="4763894"/>
                <a:ext cx="571236" cy="57700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"/>
                    <a:cs typeface="Gill Sans"/>
                  </a:rPr>
                  <a:t>33.9</a:t>
                </a:r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117" name="Chevron 116"/>
              <p:cNvSpPr/>
              <p:nvPr/>
            </p:nvSpPr>
            <p:spPr>
              <a:xfrm>
                <a:off x="2139353" y="4802540"/>
                <a:ext cx="1799989" cy="505005"/>
              </a:xfrm>
              <a:prstGeom prst="chevron">
                <a:avLst>
                  <a:gd name="adj" fmla="val 13319"/>
                </a:avLst>
              </a:prstGeom>
              <a:solidFill>
                <a:schemeClr val="accent2"/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endParaRPr lang="en-US" sz="900" dirty="0">
                  <a:solidFill>
                    <a:schemeClr val="bg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95536" y="4301763"/>
              <a:ext cx="3147812" cy="614218"/>
              <a:chOff x="395536" y="4133837"/>
              <a:chExt cx="3147812" cy="614218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583949" y="4147737"/>
                <a:ext cx="720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26.3%</a:t>
                </a:r>
                <a:endParaRPr lang="en-US" sz="120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207831" y="4133837"/>
                <a:ext cx="720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33.8%</a:t>
                </a:r>
                <a:endParaRPr lang="en-US" sz="120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121" name="Chevron 120"/>
              <p:cNvSpPr/>
              <p:nvPr/>
            </p:nvSpPr>
            <p:spPr>
              <a:xfrm>
                <a:off x="839681" y="4207127"/>
                <a:ext cx="1367991" cy="505006"/>
              </a:xfrm>
              <a:prstGeom prst="chevron">
                <a:avLst>
                  <a:gd name="adj" fmla="val 13319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Sunt preg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tit, dar 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î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n urm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toarele 12 luni 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î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mi adun ideile 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ş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i fac planul </a:t>
                </a:r>
                <a:endParaRPr lang="it-IT" sz="900" dirty="0">
                  <a:solidFill>
                    <a:schemeClr val="bg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395536" y="4171047"/>
                <a:ext cx="571236" cy="57700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"/>
                    <a:cs typeface="Gill Sans"/>
                  </a:rPr>
                  <a:t>26.6</a:t>
                </a:r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123" name="Chevron 122"/>
              <p:cNvSpPr/>
              <p:nvPr/>
            </p:nvSpPr>
            <p:spPr>
              <a:xfrm>
                <a:off x="2139356" y="4207127"/>
                <a:ext cx="1403992" cy="505005"/>
              </a:xfrm>
              <a:prstGeom prst="chevron">
                <a:avLst>
                  <a:gd name="adj" fmla="val 13319"/>
                </a:avLst>
              </a:prstGeom>
              <a:solidFill>
                <a:schemeClr val="accent3"/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endParaRPr lang="en-US" sz="900" dirty="0">
                  <a:solidFill>
                    <a:schemeClr val="bg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395536" y="3665344"/>
              <a:ext cx="2283812" cy="577008"/>
              <a:chOff x="395536" y="3578200"/>
              <a:chExt cx="2283812" cy="577008"/>
            </a:xfrm>
          </p:grpSpPr>
          <p:sp>
            <p:nvSpPr>
              <p:cNvPr id="125" name="Chevron 124"/>
              <p:cNvSpPr/>
              <p:nvPr/>
            </p:nvSpPr>
            <p:spPr>
              <a:xfrm>
                <a:off x="839681" y="3611714"/>
                <a:ext cx="1367991" cy="505006"/>
              </a:xfrm>
              <a:prstGeom prst="chevron">
                <a:avLst>
                  <a:gd name="adj" fmla="val 13319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Sunt preg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tit 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ş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i sigur o voi face 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î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n urm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it-IT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toarele 12 luni </a:t>
                </a:r>
                <a:endParaRPr lang="it-IT" sz="900" dirty="0">
                  <a:solidFill>
                    <a:schemeClr val="bg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395536" y="3578200"/>
                <a:ext cx="571236" cy="57700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"/>
                    <a:cs typeface="Gill Sans"/>
                  </a:rPr>
                  <a:t>10.4</a:t>
                </a:r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127" name="Chevron 126"/>
              <p:cNvSpPr/>
              <p:nvPr/>
            </p:nvSpPr>
            <p:spPr>
              <a:xfrm>
                <a:off x="2139357" y="3611714"/>
                <a:ext cx="539991" cy="505005"/>
              </a:xfrm>
              <a:prstGeom prst="chevron">
                <a:avLst>
                  <a:gd name="adj" fmla="val 13319"/>
                </a:avLst>
              </a:prstGeom>
              <a:solidFill>
                <a:schemeClr val="accent4"/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endParaRPr lang="en-US" sz="900" dirty="0">
                  <a:solidFill>
                    <a:schemeClr val="bg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395536" y="3028925"/>
              <a:ext cx="1887809" cy="577008"/>
              <a:chOff x="395536" y="2985353"/>
              <a:chExt cx="1887809" cy="577008"/>
            </a:xfrm>
          </p:grpSpPr>
          <p:sp>
            <p:nvSpPr>
              <p:cNvPr id="129" name="Chevron 128"/>
              <p:cNvSpPr/>
              <p:nvPr/>
            </p:nvSpPr>
            <p:spPr>
              <a:xfrm>
                <a:off x="839681" y="3016301"/>
                <a:ext cx="1367991" cy="505006"/>
              </a:xfrm>
              <a:prstGeom prst="chevron">
                <a:avLst>
                  <a:gd name="adj" fmla="val 1331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Am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demarat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deja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ac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ţ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iunile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pt</a:t>
                </a:r>
                <a:r>
                  <a:rPr lang="en-US" sz="900" dirty="0">
                    <a:solidFill>
                      <a:schemeClr val="bg1"/>
                    </a:solidFill>
                    <a:latin typeface="Avenir Book"/>
                    <a:cs typeface="Avenir Book"/>
                  </a:rPr>
                  <a:t> 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a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deschide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propria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afacere</a:t>
                </a:r>
                <a:endPara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395536" y="2985353"/>
                <a:ext cx="571236" cy="57700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"/>
                    <a:cs typeface="Gill Sans"/>
                  </a:rPr>
                  <a:t>2.4</a:t>
                </a:r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131" name="Chevron 130"/>
              <p:cNvSpPr/>
              <p:nvPr/>
            </p:nvSpPr>
            <p:spPr>
              <a:xfrm>
                <a:off x="2139359" y="3016301"/>
                <a:ext cx="143986" cy="505005"/>
              </a:xfrm>
              <a:prstGeom prst="chevron">
                <a:avLst>
                  <a:gd name="adj" fmla="val 13319"/>
                </a:avLst>
              </a:prstGeom>
              <a:solidFill>
                <a:schemeClr val="accent5">
                  <a:lumMod val="75000"/>
                </a:schemeClr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endParaRPr lang="en-US" sz="900" dirty="0">
                  <a:solidFill>
                    <a:schemeClr val="bg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395536" y="2392506"/>
              <a:ext cx="2391812" cy="577008"/>
              <a:chOff x="395536" y="2392506"/>
              <a:chExt cx="2391812" cy="577008"/>
            </a:xfrm>
          </p:grpSpPr>
          <p:sp>
            <p:nvSpPr>
              <p:cNvPr id="133" name="Chevron 132"/>
              <p:cNvSpPr/>
              <p:nvPr/>
            </p:nvSpPr>
            <p:spPr>
              <a:xfrm>
                <a:off x="839681" y="2420888"/>
                <a:ext cx="1367991" cy="505006"/>
              </a:xfrm>
              <a:prstGeom prst="chevron">
                <a:avLst>
                  <a:gd name="adj" fmla="val 13319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Am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propria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afacere</a:t>
                </a:r>
                <a:endParaRPr lang="en-US" sz="900" dirty="0">
                  <a:solidFill>
                    <a:schemeClr val="bg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395536" y="2392506"/>
                <a:ext cx="571236" cy="57700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"/>
                    <a:cs typeface="Gill Sans"/>
                  </a:rPr>
                  <a:t>12.2</a:t>
                </a:r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135" name="Chevron 134"/>
              <p:cNvSpPr/>
              <p:nvPr/>
            </p:nvSpPr>
            <p:spPr>
              <a:xfrm>
                <a:off x="2139357" y="2420888"/>
                <a:ext cx="647991" cy="505005"/>
              </a:xfrm>
              <a:prstGeom prst="chevron">
                <a:avLst>
                  <a:gd name="adj" fmla="val 13319"/>
                </a:avLst>
              </a:prstGeom>
              <a:solidFill>
                <a:schemeClr val="accent6"/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endParaRPr lang="en-US" sz="900" dirty="0">
                  <a:solidFill>
                    <a:schemeClr val="bg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95536" y="5611812"/>
              <a:ext cx="2532437" cy="577008"/>
              <a:chOff x="395536" y="5516288"/>
              <a:chExt cx="2532437" cy="577008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1583949" y="5618669"/>
                <a:ext cx="720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15.0%</a:t>
                </a:r>
                <a:endParaRPr lang="en-US" sz="120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207831" y="5604769"/>
                <a:ext cx="720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7.4%</a:t>
                </a:r>
                <a:endParaRPr lang="en-US" sz="120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139" name="Chevron 138"/>
              <p:cNvSpPr/>
              <p:nvPr/>
            </p:nvSpPr>
            <p:spPr>
              <a:xfrm>
                <a:off x="839681" y="5557500"/>
                <a:ext cx="1367991" cy="505006"/>
              </a:xfrm>
              <a:prstGeom prst="chevron">
                <a:avLst>
                  <a:gd name="adj" fmla="val 13319"/>
                </a:avLst>
              </a:prstGeom>
              <a:solidFill>
                <a:srgbClr val="73BAEC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Nu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sunt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interesat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(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) s</a:t>
                </a:r>
                <a:r>
                  <a:rPr lang="ro-RO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ă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</a:t>
                </a:r>
                <a:r>
                  <a:rPr lang="ro-RO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î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ncep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o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afacere</a:t>
                </a:r>
                <a:r>
                  <a:rPr lang="en-US" sz="900" dirty="0" smtClean="0">
                    <a:solidFill>
                      <a:schemeClr val="bg1"/>
                    </a:solidFill>
                    <a:latin typeface="Avenir Book"/>
                    <a:cs typeface="Avenir Book"/>
                  </a:rPr>
                  <a:t> </a:t>
                </a:r>
                <a:endParaRPr lang="en-US" sz="900" dirty="0">
                  <a:solidFill>
                    <a:schemeClr val="bg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395536" y="5516288"/>
                <a:ext cx="571236" cy="57700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Gill Sans"/>
                    <a:cs typeface="Gill Sans"/>
                  </a:rPr>
                  <a:t>14.6</a:t>
                </a:r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141" name="Chevron 140"/>
              <p:cNvSpPr/>
              <p:nvPr/>
            </p:nvSpPr>
            <p:spPr>
              <a:xfrm>
                <a:off x="2139358" y="5557500"/>
                <a:ext cx="647987" cy="505005"/>
              </a:xfrm>
              <a:prstGeom prst="chevron">
                <a:avLst>
                  <a:gd name="adj" fmla="val 13319"/>
                </a:avLst>
              </a:prstGeom>
              <a:solidFill>
                <a:srgbClr val="73BAEC"/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endParaRPr lang="en-US" sz="900" dirty="0">
                  <a:solidFill>
                    <a:schemeClr val="bg1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50" name="Chevron 49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6" name="Chevron 55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8" name="Chevron 57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9" name="Pentagon 58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rgbClr val="73BA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537915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/>
      <p:bldP spid="55" grpId="0" animBg="1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Deschiderea</a:t>
            </a:r>
            <a:r>
              <a:rPr lang="en-US" sz="2800" dirty="0"/>
              <a:t> </a:t>
            </a:r>
            <a:r>
              <a:rPr lang="en-US" sz="2800" dirty="0" err="1"/>
              <a:t>către</a:t>
            </a:r>
            <a:r>
              <a:rPr lang="en-US" sz="2800" dirty="0"/>
              <a:t> </a:t>
            </a:r>
            <a:r>
              <a:rPr lang="en-US" sz="2800" dirty="0" err="1"/>
              <a:t>antreprenoriat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funcție</a:t>
            </a:r>
            <a:r>
              <a:rPr lang="en-US" sz="2800" dirty="0"/>
              <a:t> de </a:t>
            </a:r>
            <a:r>
              <a:rPr lang="en-US" sz="2800" dirty="0" err="1"/>
              <a:t>conexiuni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Care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 smtClean="0"/>
              <a:t>urm</a:t>
            </a:r>
            <a:r>
              <a:rPr lang="ro-RO" dirty="0" smtClean="0"/>
              <a:t>ă</a:t>
            </a:r>
            <a:r>
              <a:rPr lang="en-US" dirty="0" err="1" smtClean="0"/>
              <a:t>toarele</a:t>
            </a:r>
            <a:r>
              <a:rPr lang="en-US" dirty="0" smtClean="0"/>
              <a:t> </a:t>
            </a:r>
            <a:r>
              <a:rPr lang="en-US" dirty="0" err="1" smtClean="0"/>
              <a:t>afirma</a:t>
            </a:r>
            <a:r>
              <a:rPr lang="ro-RO" dirty="0" smtClean="0"/>
              <a:t>ţ</a:t>
            </a:r>
            <a:r>
              <a:rPr lang="en-US" dirty="0" smtClean="0"/>
              <a:t>ii </a:t>
            </a:r>
            <a:r>
              <a:rPr lang="en-US" dirty="0" err="1"/>
              <a:t>descriu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bine</a:t>
            </a:r>
            <a:r>
              <a:rPr lang="en-US" dirty="0"/>
              <a:t> </a:t>
            </a:r>
            <a:r>
              <a:rPr lang="en-US" dirty="0" err="1" smtClean="0"/>
              <a:t>situa</a:t>
            </a:r>
            <a:r>
              <a:rPr lang="ro-RO" dirty="0" smtClean="0"/>
              <a:t>ţ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dvs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975392"/>
            <a:ext cx="3543806" cy="577008"/>
            <a:chOff x="395536" y="4763894"/>
            <a:chExt cx="3543806" cy="577008"/>
          </a:xfrm>
        </p:grpSpPr>
        <p:sp>
          <p:nvSpPr>
            <p:cNvPr id="52" name="TextBox 51"/>
            <p:cNvSpPr txBox="1"/>
            <p:nvPr/>
          </p:nvSpPr>
          <p:spPr>
            <a:xfrm>
              <a:off x="1583949" y="4803431"/>
              <a:ext cx="72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21.5%</a:t>
              </a:r>
              <a:endParaRPr lang="en-US" sz="12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53" name="Chevron 52"/>
            <p:cNvSpPr/>
            <p:nvPr/>
          </p:nvSpPr>
          <p:spPr>
            <a:xfrm>
              <a:off x="839679" y="4802540"/>
              <a:ext cx="1367991" cy="505006"/>
            </a:xfrm>
            <a:prstGeom prst="chevron">
              <a:avLst>
                <a:gd name="adj" fmla="val 1331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/>
              <a:r>
                <a:rPr lang="it-IT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Nu sunt pregatit încă pentru a mă gândi la propria afacere </a:t>
              </a:r>
              <a:endParaRPr lang="it-IT" sz="900" dirty="0">
                <a:solidFill>
                  <a:schemeClr val="bg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95536" y="4763894"/>
              <a:ext cx="571236" cy="5770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33.9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5" name="Chevron 54"/>
            <p:cNvSpPr/>
            <p:nvPr/>
          </p:nvSpPr>
          <p:spPr>
            <a:xfrm>
              <a:off x="2139353" y="4802540"/>
              <a:ext cx="1799989" cy="505005"/>
            </a:xfrm>
            <a:prstGeom prst="chevron">
              <a:avLst>
                <a:gd name="adj" fmla="val 13319"/>
              </a:avLst>
            </a:prstGeom>
            <a:solidFill>
              <a:schemeClr val="accent2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endParaRPr lang="en-US" sz="9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5536" y="4301763"/>
            <a:ext cx="3147812" cy="614218"/>
            <a:chOff x="395536" y="4133837"/>
            <a:chExt cx="3147812" cy="614218"/>
          </a:xfrm>
        </p:grpSpPr>
        <p:sp>
          <p:nvSpPr>
            <p:cNvPr id="62" name="TextBox 61"/>
            <p:cNvSpPr txBox="1"/>
            <p:nvPr/>
          </p:nvSpPr>
          <p:spPr>
            <a:xfrm>
              <a:off x="1583949" y="4147737"/>
              <a:ext cx="72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26.3%</a:t>
              </a:r>
              <a:endParaRPr lang="en-US" sz="12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07831" y="4133837"/>
              <a:ext cx="72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33.8%</a:t>
              </a:r>
              <a:endParaRPr lang="en-US" sz="12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839681" y="4207127"/>
              <a:ext cx="1367991" cy="505006"/>
            </a:xfrm>
            <a:prstGeom prst="chevron">
              <a:avLst>
                <a:gd name="adj" fmla="val 1331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/>
              <a:r>
                <a:rPr lang="it-IT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Sunt preg</a:t>
              </a:r>
              <a:r>
                <a:rPr lang="ro-RO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ă</a:t>
              </a:r>
              <a:r>
                <a:rPr lang="it-IT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tit, dar </a:t>
              </a:r>
              <a:r>
                <a:rPr lang="it-IT" sz="900" dirty="0">
                  <a:solidFill>
                    <a:schemeClr val="bg1"/>
                  </a:solidFill>
                  <a:latin typeface="Avenir Book"/>
                  <a:cs typeface="Avenir Book"/>
                </a:rPr>
                <a:t>î</a:t>
              </a:r>
              <a:r>
                <a:rPr lang="it-IT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n urm</a:t>
              </a:r>
              <a:r>
                <a:rPr lang="ro-RO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ă</a:t>
              </a:r>
              <a:r>
                <a:rPr lang="it-IT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toarele 12 luni îmi adun ideile și fac planul </a:t>
              </a:r>
              <a:endParaRPr lang="it-IT" sz="900" dirty="0">
                <a:solidFill>
                  <a:schemeClr val="bg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95536" y="4171047"/>
              <a:ext cx="571236" cy="57700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26.6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2139356" y="4207127"/>
              <a:ext cx="1403992" cy="505005"/>
            </a:xfrm>
            <a:prstGeom prst="chevron">
              <a:avLst>
                <a:gd name="adj" fmla="val 13319"/>
              </a:avLst>
            </a:prstGeom>
            <a:solidFill>
              <a:schemeClr val="accent3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endParaRPr lang="en-US" sz="9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5536" y="3665344"/>
            <a:ext cx="2283812" cy="577008"/>
            <a:chOff x="395536" y="3578200"/>
            <a:chExt cx="2283812" cy="577008"/>
          </a:xfrm>
        </p:grpSpPr>
        <p:sp>
          <p:nvSpPr>
            <p:cNvPr id="68" name="Chevron 67"/>
            <p:cNvSpPr/>
            <p:nvPr/>
          </p:nvSpPr>
          <p:spPr>
            <a:xfrm>
              <a:off x="839681" y="3611714"/>
              <a:ext cx="1367991" cy="505006"/>
            </a:xfrm>
            <a:prstGeom prst="chevron">
              <a:avLst>
                <a:gd name="adj" fmla="val 13319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/>
              <a:r>
                <a:rPr lang="it-IT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Sunt pregătit și sigur o voi face </a:t>
              </a:r>
              <a:r>
                <a:rPr lang="it-IT" sz="900" dirty="0">
                  <a:solidFill>
                    <a:schemeClr val="bg1"/>
                  </a:solidFill>
                  <a:latin typeface="Avenir Book"/>
                  <a:cs typeface="Avenir Book"/>
                </a:rPr>
                <a:t>î</a:t>
              </a:r>
              <a:r>
                <a:rPr lang="it-IT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n urmatoarele 12 luni </a:t>
              </a:r>
              <a:endParaRPr lang="it-IT" sz="900" dirty="0">
                <a:solidFill>
                  <a:schemeClr val="bg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95536" y="3578200"/>
              <a:ext cx="571236" cy="57700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10.4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>
              <a:off x="2139357" y="3611714"/>
              <a:ext cx="539991" cy="505005"/>
            </a:xfrm>
            <a:prstGeom prst="chevron">
              <a:avLst>
                <a:gd name="adj" fmla="val 13319"/>
              </a:avLst>
            </a:prstGeom>
            <a:solidFill>
              <a:schemeClr val="accent4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endParaRPr lang="en-US" sz="9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95536" y="3028925"/>
            <a:ext cx="1887809" cy="577008"/>
            <a:chOff x="395536" y="2985353"/>
            <a:chExt cx="1887809" cy="577008"/>
          </a:xfrm>
        </p:grpSpPr>
        <p:sp>
          <p:nvSpPr>
            <p:cNvPr id="72" name="Chevron 71"/>
            <p:cNvSpPr/>
            <p:nvPr/>
          </p:nvSpPr>
          <p:spPr>
            <a:xfrm>
              <a:off x="839681" y="3016301"/>
              <a:ext cx="1367991" cy="505006"/>
            </a:xfrm>
            <a:prstGeom prst="chevron">
              <a:avLst>
                <a:gd name="adj" fmla="val 1331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Am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demarat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deja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ac</a:t>
              </a:r>
              <a:r>
                <a:rPr lang="ro-RO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ţ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iunile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pt</a:t>
              </a:r>
              <a:r>
                <a:rPr lang="en-US" sz="900" dirty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a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deschide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propria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afacere</a:t>
              </a:r>
              <a:endParaRPr lang="en-US" sz="900" dirty="0" smtClean="0">
                <a:solidFill>
                  <a:schemeClr val="bg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95536" y="2985353"/>
              <a:ext cx="571236" cy="5770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2.4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4" name="Chevron 73"/>
            <p:cNvSpPr/>
            <p:nvPr/>
          </p:nvSpPr>
          <p:spPr>
            <a:xfrm>
              <a:off x="2139359" y="3016301"/>
              <a:ext cx="143986" cy="505005"/>
            </a:xfrm>
            <a:prstGeom prst="chevron">
              <a:avLst>
                <a:gd name="adj" fmla="val 13319"/>
              </a:avLst>
            </a:prstGeom>
            <a:solidFill>
              <a:schemeClr val="accent5">
                <a:lumMod val="75000"/>
              </a:schemeClr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endParaRPr lang="en-US" sz="9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95536" y="2392506"/>
            <a:ext cx="2391812" cy="577008"/>
            <a:chOff x="395536" y="2392506"/>
            <a:chExt cx="2391812" cy="577008"/>
          </a:xfrm>
        </p:grpSpPr>
        <p:sp>
          <p:nvSpPr>
            <p:cNvPr id="76" name="Chevron 75"/>
            <p:cNvSpPr/>
            <p:nvPr/>
          </p:nvSpPr>
          <p:spPr>
            <a:xfrm>
              <a:off x="839681" y="2420888"/>
              <a:ext cx="1367991" cy="505006"/>
            </a:xfrm>
            <a:prstGeom prst="chevron">
              <a:avLst>
                <a:gd name="adj" fmla="val 13319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Am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propria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afacere</a:t>
              </a:r>
              <a:endParaRPr lang="en-US" sz="900" dirty="0">
                <a:solidFill>
                  <a:schemeClr val="bg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95536" y="2392506"/>
              <a:ext cx="571236" cy="57700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12.2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8" name="Chevron 77"/>
            <p:cNvSpPr/>
            <p:nvPr/>
          </p:nvSpPr>
          <p:spPr>
            <a:xfrm>
              <a:off x="2139357" y="2420888"/>
              <a:ext cx="647991" cy="505005"/>
            </a:xfrm>
            <a:prstGeom prst="chevron">
              <a:avLst>
                <a:gd name="adj" fmla="val 13319"/>
              </a:avLst>
            </a:prstGeom>
            <a:solidFill>
              <a:schemeClr val="accent6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endParaRPr lang="en-US" sz="9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95536" y="5611812"/>
            <a:ext cx="2532437" cy="577008"/>
            <a:chOff x="395536" y="5516288"/>
            <a:chExt cx="2532437" cy="577008"/>
          </a:xfrm>
        </p:grpSpPr>
        <p:sp>
          <p:nvSpPr>
            <p:cNvPr id="80" name="TextBox 79"/>
            <p:cNvSpPr txBox="1"/>
            <p:nvPr/>
          </p:nvSpPr>
          <p:spPr>
            <a:xfrm>
              <a:off x="1583949" y="5618669"/>
              <a:ext cx="72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15.0%</a:t>
              </a:r>
              <a:endParaRPr lang="en-US" sz="12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207831" y="5604769"/>
              <a:ext cx="72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7.4%</a:t>
              </a:r>
              <a:endParaRPr lang="en-US" sz="12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82" name="Chevron 81"/>
            <p:cNvSpPr/>
            <p:nvPr/>
          </p:nvSpPr>
          <p:spPr>
            <a:xfrm>
              <a:off x="839681" y="5557500"/>
              <a:ext cx="1367991" cy="505006"/>
            </a:xfrm>
            <a:prstGeom prst="chevron">
              <a:avLst>
                <a:gd name="adj" fmla="val 13319"/>
              </a:avLst>
            </a:prstGeom>
            <a:solidFill>
              <a:srgbClr val="73BAEC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Nu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sunt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interesat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(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ă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)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să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încep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o </a:t>
              </a:r>
              <a:r>
                <a:rPr lang="en-US" sz="900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afacere</a:t>
              </a:r>
              <a:r>
                <a:rPr lang="en-US" sz="900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endParaRPr lang="en-US" sz="900" dirty="0">
                <a:solidFill>
                  <a:schemeClr val="bg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395536" y="5516288"/>
              <a:ext cx="571236" cy="5770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14.6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4" name="Chevron 83"/>
            <p:cNvSpPr/>
            <p:nvPr/>
          </p:nvSpPr>
          <p:spPr>
            <a:xfrm>
              <a:off x="2139358" y="5557500"/>
              <a:ext cx="647987" cy="505005"/>
            </a:xfrm>
            <a:prstGeom prst="chevron">
              <a:avLst>
                <a:gd name="adj" fmla="val 13319"/>
              </a:avLst>
            </a:prstGeom>
            <a:solidFill>
              <a:srgbClr val="73BAEC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endParaRPr lang="en-US" sz="9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aphicFrame>
        <p:nvGraphicFramePr>
          <p:cNvPr id="8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7387840"/>
              </p:ext>
            </p:extLst>
          </p:nvPr>
        </p:nvGraphicFramePr>
        <p:xfrm>
          <a:off x="4645025" y="2174875"/>
          <a:ext cx="4041775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Chevron 45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6" name="Pentagon 85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rgbClr val="73BA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537915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8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Concluzii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37.1%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respondenți</a:t>
            </a:r>
            <a:r>
              <a:rPr lang="en-US" dirty="0" smtClean="0"/>
              <a:t> au </a:t>
            </a:r>
            <a:r>
              <a:rPr lang="en-US" dirty="0" err="1"/>
              <a:t>experimentat</a:t>
            </a:r>
            <a:r>
              <a:rPr lang="en-US" dirty="0"/>
              <a:t> </a:t>
            </a:r>
            <a:r>
              <a:rPr lang="en-US" dirty="0" err="1" smtClean="0"/>
              <a:t>antreprenoriatul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prezent</a:t>
            </a:r>
            <a:r>
              <a:rPr lang="en-US" dirty="0" smtClean="0"/>
              <a:t> </a:t>
            </a:r>
            <a:r>
              <a:rPr lang="en-US" dirty="0" err="1" smtClean="0"/>
              <a:t>rămânând</a:t>
            </a:r>
            <a:r>
              <a:rPr lang="en-US" dirty="0" smtClean="0"/>
              <a:t> </a:t>
            </a:r>
            <a:r>
              <a:rPr lang="en-US" dirty="0" err="1" smtClean="0"/>
              <a:t>activi</a:t>
            </a:r>
            <a:r>
              <a:rPr lang="en-US" dirty="0" smtClean="0"/>
              <a:t> 12.2%; </a:t>
            </a:r>
            <a:endParaRPr lang="en-US" dirty="0"/>
          </a:p>
          <a:p>
            <a:r>
              <a:rPr lang="en-US" dirty="0" err="1" smtClean="0"/>
              <a:t>doar</a:t>
            </a:r>
            <a:r>
              <a:rPr lang="en-US" dirty="0" smtClean="0"/>
              <a:t> 20.0%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respondenți</a:t>
            </a:r>
            <a:r>
              <a:rPr lang="en-US" dirty="0"/>
              <a:t> </a:t>
            </a:r>
            <a:r>
              <a:rPr lang="en-US" dirty="0" err="1" smtClean="0"/>
              <a:t>consideră</a:t>
            </a:r>
            <a:r>
              <a:rPr lang="en-US" dirty="0" smtClean="0"/>
              <a:t> </a:t>
            </a:r>
            <a:r>
              <a:rPr lang="en-US" dirty="0" err="1" smtClean="0"/>
              <a:t>oportun</a:t>
            </a:r>
            <a:r>
              <a:rPr lang="en-US" dirty="0" smtClean="0"/>
              <a:t> </a:t>
            </a:r>
            <a:r>
              <a:rPr lang="en-US" dirty="0" err="1" smtClean="0"/>
              <a:t>mediul</a:t>
            </a:r>
            <a:r>
              <a:rPr lang="en-US" dirty="0" smtClean="0"/>
              <a:t> economic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începe</a:t>
            </a:r>
            <a:r>
              <a:rPr lang="en-US" dirty="0" smtClean="0"/>
              <a:t> o </a:t>
            </a:r>
            <a:r>
              <a:rPr lang="en-US" dirty="0" err="1" smtClean="0"/>
              <a:t>afacere</a:t>
            </a:r>
            <a:r>
              <a:rPr lang="en-US" dirty="0" smtClean="0"/>
              <a:t>; </a:t>
            </a:r>
            <a:endParaRPr lang="en-US" dirty="0"/>
          </a:p>
          <a:p>
            <a:pPr lvl="1"/>
            <a:r>
              <a:rPr lang="en-US" dirty="0" err="1" smtClean="0"/>
              <a:t>percepția</a:t>
            </a:r>
            <a:r>
              <a:rPr lang="en-US" dirty="0" smtClean="0"/>
              <a:t> </a:t>
            </a:r>
            <a:r>
              <a:rPr lang="en-US" dirty="0" err="1" smtClean="0"/>
              <a:t>oportunității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influențată</a:t>
            </a:r>
            <a:r>
              <a:rPr lang="en-US" dirty="0" smtClean="0"/>
              <a:t> de </a:t>
            </a:r>
            <a:r>
              <a:rPr lang="en-US" dirty="0" err="1" smtClean="0"/>
              <a:t>experiența</a:t>
            </a:r>
            <a:r>
              <a:rPr lang="en-US" dirty="0" smtClean="0"/>
              <a:t> </a:t>
            </a:r>
            <a:r>
              <a:rPr lang="en-US" dirty="0" err="1" smtClean="0"/>
              <a:t>antreprenorială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 smtClean="0"/>
              <a:t>potențial</a:t>
            </a:r>
            <a:r>
              <a:rPr lang="en-US" dirty="0" smtClean="0"/>
              <a:t> </a:t>
            </a:r>
            <a:r>
              <a:rPr lang="en-US" dirty="0" err="1"/>
              <a:t>antreprenorial</a:t>
            </a:r>
            <a:r>
              <a:rPr lang="en-US" dirty="0"/>
              <a:t> de 12.8% 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termen</a:t>
            </a:r>
            <a:r>
              <a:rPr lang="en-US" dirty="0"/>
              <a:t> </a:t>
            </a:r>
            <a:r>
              <a:rPr lang="en-US" dirty="0" err="1" smtClean="0"/>
              <a:t>scurt</a:t>
            </a:r>
            <a:r>
              <a:rPr lang="en-US" dirty="0" smtClean="0"/>
              <a:t>, </a:t>
            </a:r>
            <a:r>
              <a:rPr lang="en-US" dirty="0"/>
              <a:t>din care 2.4%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conturat</a:t>
            </a:r>
            <a:r>
              <a:rPr lang="en-US" dirty="0"/>
              <a:t>;</a:t>
            </a:r>
          </a:p>
          <a:p>
            <a:pPr lvl="1"/>
            <a:r>
              <a:rPr lang="en-US" dirty="0" err="1" smtClean="0"/>
              <a:t>spiritul</a:t>
            </a:r>
            <a:r>
              <a:rPr lang="en-US" dirty="0" smtClean="0"/>
              <a:t> </a:t>
            </a:r>
            <a:r>
              <a:rPr lang="en-US" dirty="0" err="1"/>
              <a:t>antreprenorial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/>
              <a:t>abilitate</a:t>
            </a:r>
            <a:r>
              <a:rPr lang="en-US" dirty="0"/>
              <a:t> </a:t>
            </a:r>
            <a:r>
              <a:rPr lang="en-US" dirty="0" smtClean="0"/>
              <a:t>care se </a:t>
            </a:r>
            <a:r>
              <a:rPr lang="en-US" dirty="0" err="1" smtClean="0"/>
              <a:t>deprinde</a:t>
            </a:r>
            <a:r>
              <a:rPr lang="en-US" dirty="0" smtClean="0"/>
              <a:t> </a:t>
            </a:r>
            <a:r>
              <a:rPr lang="en-US" dirty="0"/>
              <a:t>din </a:t>
            </a:r>
            <a:r>
              <a:rPr lang="en-US" dirty="0" err="1"/>
              <a:t>mediul</a:t>
            </a:r>
            <a:r>
              <a:rPr lang="en-US" dirty="0"/>
              <a:t> social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/>
              <a:t>care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învârți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nu </a:t>
            </a:r>
            <a:r>
              <a:rPr lang="en-US" dirty="0"/>
              <a:t>un </a:t>
            </a:r>
            <a:r>
              <a:rPr lang="en-US" dirty="0" smtClean="0"/>
              <a:t>talent;</a:t>
            </a:r>
            <a:endParaRPr lang="en-US" dirty="0"/>
          </a:p>
          <a:p>
            <a:pPr lvl="1"/>
            <a:r>
              <a:rPr lang="ro-RO" dirty="0" err="1" smtClean="0"/>
              <a:t>i</a:t>
            </a:r>
            <a:r>
              <a:rPr lang="en-US" dirty="0" err="1" smtClean="0"/>
              <a:t>ntenția</a:t>
            </a:r>
            <a:r>
              <a:rPr lang="en-US" dirty="0" smtClean="0"/>
              <a:t> de a </a:t>
            </a:r>
            <a:r>
              <a:rPr lang="en-US" dirty="0" err="1" smtClean="0"/>
              <a:t>începe</a:t>
            </a:r>
            <a:r>
              <a:rPr lang="en-US" dirty="0" smtClean="0"/>
              <a:t> o </a:t>
            </a:r>
            <a:r>
              <a:rPr lang="en-US" dirty="0" err="1" smtClean="0"/>
              <a:t>nouă</a:t>
            </a:r>
            <a:r>
              <a:rPr lang="en-US" dirty="0" smtClean="0"/>
              <a:t> </a:t>
            </a:r>
            <a:r>
              <a:rPr lang="en-US" dirty="0" err="1" smtClean="0"/>
              <a:t>afacere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accentuată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rândul</a:t>
            </a:r>
            <a:r>
              <a:rPr lang="en-US" dirty="0" smtClean="0"/>
              <a:t> </a:t>
            </a:r>
            <a:r>
              <a:rPr lang="en-US" dirty="0" err="1" smtClean="0"/>
              <a:t>celor</a:t>
            </a:r>
            <a:r>
              <a:rPr lang="en-US" dirty="0" smtClean="0"/>
              <a:t> care au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avut</a:t>
            </a:r>
            <a:r>
              <a:rPr lang="en-US" dirty="0" smtClean="0"/>
              <a:t> o </a:t>
            </a:r>
            <a:r>
              <a:rPr lang="en-US" dirty="0" err="1" smtClean="0"/>
              <a:t>experiență</a:t>
            </a:r>
            <a:r>
              <a:rPr lang="en-US" dirty="0"/>
              <a:t> </a:t>
            </a:r>
            <a:r>
              <a:rPr lang="en-US" dirty="0" err="1" smtClean="0"/>
              <a:t>antreprenorială</a:t>
            </a:r>
            <a:r>
              <a:rPr lang="en-US" dirty="0" smtClean="0"/>
              <a:t> anterior.</a:t>
            </a:r>
            <a:endParaRPr lang="en-US" dirty="0"/>
          </a:p>
        </p:txBody>
      </p:sp>
      <p:sp>
        <p:nvSpPr>
          <p:cNvPr id="22" name="Chevron 21"/>
          <p:cNvSpPr/>
          <p:nvPr/>
        </p:nvSpPr>
        <p:spPr>
          <a:xfrm>
            <a:off x="7128516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Q &amp; 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355490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INFORMARE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3582464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 smtClean="0">
                <a:solidFill>
                  <a:srgbClr val="FFFFFF"/>
                </a:solidFill>
              </a:rPr>
              <a:t>BARIERE ȘI NEVOI DE SCHIMBARE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809438" y="6488610"/>
            <a:ext cx="1979988" cy="324053"/>
          </a:xfrm>
          <a:prstGeom prst="chevron">
            <a:avLst>
              <a:gd name="adj" fmla="val 19135"/>
            </a:avLst>
          </a:prstGeom>
          <a:solidFill>
            <a:schemeClr val="bg1">
              <a:lumMod val="85000"/>
            </a:schemeClr>
          </a:solidFill>
          <a:ln w="12700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PLANUL DE START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36412" y="6488610"/>
            <a:ext cx="1979988" cy="324053"/>
          </a:xfrm>
          <a:prstGeom prst="homePlate">
            <a:avLst>
              <a:gd name="adj" fmla="val 20006"/>
            </a:avLst>
          </a:prstGeom>
          <a:solidFill>
            <a:srgbClr val="73BAE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CONTEXTUL ACTUAL</a:t>
            </a:r>
          </a:p>
        </p:txBody>
      </p:sp>
    </p:spTree>
    <p:extLst>
      <p:ext uri="{BB962C8B-B14F-4D97-AF65-F5344CB8AC3E}">
        <p14:creationId xmlns:p14="http://schemas.microsoft.com/office/powerpoint/2010/main" val="366270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3BAEC"/>
      </a:accent1>
      <a:accent2>
        <a:srgbClr val="F852AE"/>
      </a:accent2>
      <a:accent3>
        <a:srgbClr val="8CCB45"/>
      </a:accent3>
      <a:accent4>
        <a:srgbClr val="BB99D8"/>
      </a:accent4>
      <a:accent5>
        <a:srgbClr val="FFE542"/>
      </a:accent5>
      <a:accent6>
        <a:srgbClr val="7EB6B9"/>
      </a:accent6>
      <a:hlink>
        <a:srgbClr val="5F5F5F"/>
      </a:hlink>
      <a:folHlink>
        <a:srgbClr val="96969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616365"/>
        </a:dk1>
        <a:lt1>
          <a:srgbClr val="FFFFFF"/>
        </a:lt1>
        <a:dk2>
          <a:srgbClr val="616365"/>
        </a:dk2>
        <a:lt2>
          <a:srgbClr val="B2B4B3"/>
        </a:lt2>
        <a:accent1>
          <a:srgbClr val="5EB6E4"/>
        </a:accent1>
        <a:accent2>
          <a:srgbClr val="0039A6"/>
        </a:accent2>
        <a:accent3>
          <a:srgbClr val="FFFFFF"/>
        </a:accent3>
        <a:accent4>
          <a:srgbClr val="525355"/>
        </a:accent4>
        <a:accent5>
          <a:srgbClr val="B6D7EF"/>
        </a:accent5>
        <a:accent6>
          <a:srgbClr val="003396"/>
        </a:accent6>
        <a:hlink>
          <a:srgbClr val="0088CE"/>
        </a:hlink>
        <a:folHlink>
          <a:srgbClr val="9C9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6666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34342"/>
    </a:dk2>
    <a:lt2>
      <a:srgbClr val="CDD7D9"/>
    </a:lt2>
    <a:accent1>
      <a:srgbClr val="73BAEC"/>
    </a:accent1>
    <a:accent2>
      <a:srgbClr val="F852AE"/>
    </a:accent2>
    <a:accent3>
      <a:srgbClr val="8CCB45"/>
    </a:accent3>
    <a:accent4>
      <a:srgbClr val="BB99D8"/>
    </a:accent4>
    <a:accent5>
      <a:srgbClr val="FFE542"/>
    </a:accent5>
    <a:accent6>
      <a:srgbClr val="7EB6B9"/>
    </a:accent6>
    <a:hlink>
      <a:srgbClr val="5F5F5F"/>
    </a:hlink>
    <a:folHlink>
      <a:srgbClr val="969696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34342"/>
    </a:dk2>
    <a:lt2>
      <a:srgbClr val="CDD7D9"/>
    </a:lt2>
    <a:accent1>
      <a:srgbClr val="73BAEC"/>
    </a:accent1>
    <a:accent2>
      <a:srgbClr val="F852AE"/>
    </a:accent2>
    <a:accent3>
      <a:srgbClr val="8CCB45"/>
    </a:accent3>
    <a:accent4>
      <a:srgbClr val="BB99D8"/>
    </a:accent4>
    <a:accent5>
      <a:srgbClr val="FFE542"/>
    </a:accent5>
    <a:accent6>
      <a:srgbClr val="7EB6B9"/>
    </a:accent6>
    <a:hlink>
      <a:srgbClr val="5F5F5F"/>
    </a:hlink>
    <a:folHlink>
      <a:srgbClr val="96969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34342"/>
    </a:dk2>
    <a:lt2>
      <a:srgbClr val="CDD7D9"/>
    </a:lt2>
    <a:accent1>
      <a:srgbClr val="73BAEC"/>
    </a:accent1>
    <a:accent2>
      <a:srgbClr val="F852AE"/>
    </a:accent2>
    <a:accent3>
      <a:srgbClr val="8CCB45"/>
    </a:accent3>
    <a:accent4>
      <a:srgbClr val="BB99D8"/>
    </a:accent4>
    <a:accent5>
      <a:srgbClr val="FFE542"/>
    </a:accent5>
    <a:accent6>
      <a:srgbClr val="7EB6B9"/>
    </a:accent6>
    <a:hlink>
      <a:srgbClr val="5F5F5F"/>
    </a:hlink>
    <a:folHlink>
      <a:srgbClr val="96969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34342"/>
    </a:dk2>
    <a:lt2>
      <a:srgbClr val="CDD7D9"/>
    </a:lt2>
    <a:accent1>
      <a:srgbClr val="73BAEC"/>
    </a:accent1>
    <a:accent2>
      <a:srgbClr val="F852AE"/>
    </a:accent2>
    <a:accent3>
      <a:srgbClr val="8CCB45"/>
    </a:accent3>
    <a:accent4>
      <a:srgbClr val="BB99D8"/>
    </a:accent4>
    <a:accent5>
      <a:srgbClr val="FFE542"/>
    </a:accent5>
    <a:accent6>
      <a:srgbClr val="7EB6B9"/>
    </a:accent6>
    <a:hlink>
      <a:srgbClr val="5F5F5F"/>
    </a:hlink>
    <a:folHlink>
      <a:srgbClr val="96969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34342"/>
    </a:dk2>
    <a:lt2>
      <a:srgbClr val="CDD7D9"/>
    </a:lt2>
    <a:accent1>
      <a:srgbClr val="73BAEC"/>
    </a:accent1>
    <a:accent2>
      <a:srgbClr val="F852AE"/>
    </a:accent2>
    <a:accent3>
      <a:srgbClr val="8CCB45"/>
    </a:accent3>
    <a:accent4>
      <a:srgbClr val="BB99D8"/>
    </a:accent4>
    <a:accent5>
      <a:srgbClr val="FFE542"/>
    </a:accent5>
    <a:accent6>
      <a:srgbClr val="7EB6B9"/>
    </a:accent6>
    <a:hlink>
      <a:srgbClr val="5F5F5F"/>
    </a:hlink>
    <a:folHlink>
      <a:srgbClr val="96969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9128</TotalTime>
  <Words>1828</Words>
  <Application>Microsoft Office PowerPoint</Application>
  <PresentationFormat>On-screen Show (4:3)</PresentationFormat>
  <Paragraphs>290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Design</vt:lpstr>
      <vt:lpstr>PowerPoint Presentation</vt:lpstr>
      <vt:lpstr>Cuprins</vt:lpstr>
      <vt:lpstr>Metodologie</vt:lpstr>
      <vt:lpstr>PowerPoint Presentation</vt:lpstr>
      <vt:lpstr>Experiență antreprenorială  vs. oportunitatea actuală de business</vt:lpstr>
      <vt:lpstr>Antreprenoriatul în România</vt:lpstr>
      <vt:lpstr>Deschiderea către antreprenoriat  în contextul experienței anterioare</vt:lpstr>
      <vt:lpstr>Deschiderea către antreprenoriat în funcție de conexiuni</vt:lpstr>
      <vt:lpstr>Concluzii</vt:lpstr>
      <vt:lpstr>Atitudini față de risc</vt:lpstr>
      <vt:lpstr>Cum este perceput antreprenoriatul  din perspectiva avantajelor</vt:lpstr>
      <vt:lpstr>Cum este perceput antreprenoriatul  din perspectiva dezavantajelor</vt:lpstr>
      <vt:lpstr>Concluzii - contextul actual -</vt:lpstr>
      <vt:lpstr>PowerPoint Presentation</vt:lpstr>
      <vt:lpstr>Planul de start - entitate juridică -</vt:lpstr>
      <vt:lpstr>Planul de start - estimare de buget -</vt:lpstr>
      <vt:lpstr>Surse de finanțare</vt:lpstr>
      <vt:lpstr>Abilități și resurse strict necesare demarării unei afaceri</vt:lpstr>
      <vt:lpstr>Concluzii - planul de start -</vt:lpstr>
      <vt:lpstr>PowerPoint Presentation</vt:lpstr>
      <vt:lpstr>Bariere și nevoi de schimbare</vt:lpstr>
      <vt:lpstr>Concluzii</vt:lpstr>
      <vt:lpstr>PowerPoint Presentation</vt:lpstr>
      <vt:lpstr>Antreprenoriat - nevoi și surse de informare -</vt:lpstr>
      <vt:lpstr>Concluzii</vt:lpstr>
      <vt:lpstr>PowerPoint Presentation</vt:lpstr>
    </vt:vector>
  </TitlesOfParts>
  <Company>The Blackhole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Hales</dc:creator>
  <cp:lastModifiedBy>Alexandra Crivat</cp:lastModifiedBy>
  <cp:revision>778</cp:revision>
  <dcterms:created xsi:type="dcterms:W3CDTF">2012-02-29T08:16:04Z</dcterms:created>
  <dcterms:modified xsi:type="dcterms:W3CDTF">2013-11-13T09:19:03Z</dcterms:modified>
</cp:coreProperties>
</file>